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7" r:id="rId3"/>
    <p:sldId id="258" r:id="rId4"/>
    <p:sldId id="264" r:id="rId5"/>
    <p:sldId id="259" r:id="rId6"/>
    <p:sldId id="265" r:id="rId7"/>
    <p:sldId id="269" r:id="rId8"/>
    <p:sldId id="260" r:id="rId9"/>
    <p:sldId id="261" r:id="rId10"/>
    <p:sldId id="266" r:id="rId11"/>
    <p:sldId id="262" r:id="rId12"/>
    <p:sldId id="263" r:id="rId13"/>
    <p:sldId id="270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934A21D-4BC4-4972-BCCD-70EC33103D27}">
          <p14:sldIdLst>
            <p14:sldId id="257"/>
            <p14:sldId id="267"/>
            <p14:sldId id="258"/>
            <p14:sldId id="264"/>
            <p14:sldId id="259"/>
            <p14:sldId id="265"/>
            <p14:sldId id="269"/>
            <p14:sldId id="260"/>
            <p14:sldId id="261"/>
            <p14:sldId id="266"/>
            <p14:sldId id="262"/>
            <p14:sldId id="263"/>
            <p14:sldId id="270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9D9C"/>
    <a:srgbClr val="00A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7BCD7-388C-40CA-A268-22B6690F408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1E327-4AAC-492F-ACC1-81632FC9F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61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1E327-4AAC-492F-ACC1-81632FC9F7C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319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1E327-4AAC-492F-ACC1-81632FC9F7C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899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1E327-4AAC-492F-ACC1-81632FC9F7C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026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1E327-4AAC-492F-ACC1-81632FC9F7C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16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319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656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01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31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04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86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96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93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73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8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024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E52B7-231B-45D2-96FD-5DC0460E9E84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37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1623" y="6381329"/>
            <a:ext cx="9144000" cy="476672"/>
          </a:xfrm>
          <a:prstGeom prst="rect">
            <a:avLst/>
          </a:prstGeom>
          <a:solidFill>
            <a:srgbClr val="E95C0C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4962141"/>
            <a:ext cx="9144000" cy="1347179"/>
          </a:xfrm>
          <a:prstGeom prst="rect">
            <a:avLst/>
          </a:prstGeom>
          <a:solidFill>
            <a:srgbClr val="E95C0C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-37632"/>
            <a:ext cx="9144000" cy="654376"/>
          </a:xfrm>
          <a:prstGeom prst="rect">
            <a:avLst/>
          </a:prstGeom>
          <a:solidFill>
            <a:srgbClr val="00A6B7">
              <a:alpha val="98039"/>
            </a:srgbClr>
          </a:solidFill>
          <a:ln>
            <a:solidFill>
              <a:srgbClr val="00A6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4971996"/>
            <a:ext cx="9143999" cy="1337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ПРИОРИТЕТНЫЙ ПРОЕКТ</a:t>
            </a:r>
          </a:p>
          <a:p>
            <a:r>
              <a:rPr lang="ru-RU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«ФОРМИРОВАНИЕ КОМФОРТНОЙ ГОРОДСКОЙ СРЕДЫ»</a:t>
            </a:r>
          </a:p>
          <a:p>
            <a:endParaRPr lang="ru-RU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18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Благоустройство дворовой территории </a:t>
            </a:r>
            <a:r>
              <a:rPr lang="ru-RU" sz="18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мкр</a:t>
            </a:r>
            <a:r>
              <a:rPr lang="ru-RU" sz="18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Газовиков 14г, </a:t>
            </a:r>
            <a:r>
              <a:rPr lang="ru-RU" sz="18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г.п</a:t>
            </a:r>
            <a:r>
              <a:rPr lang="ru-RU" sz="18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Приобье</a:t>
            </a:r>
            <a:endParaRPr lang="ru-RU" sz="1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мкр</a:t>
            </a:r>
            <a:r>
              <a:rPr lang="ru-RU" dirty="0" smtClean="0"/>
              <a:t>. Газовиков д. 14г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915" y="1313813"/>
            <a:ext cx="6084168" cy="361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04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ИНФОРМАЦИЯ О ВОВЛЕЧЕНИИ НАСЕЛЕНИЯ В ПРОЦЕСС БЛАГОУСТРОЙСТВА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67" y="4009403"/>
            <a:ext cx="2506685" cy="23393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360" y="912052"/>
            <a:ext cx="4729476" cy="26603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21" y="853710"/>
            <a:ext cx="4386729" cy="29244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845" y="3526902"/>
            <a:ext cx="4628425" cy="308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82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/>
          <p:cNvSpPr txBox="1">
            <a:spLocks/>
          </p:cNvSpPr>
          <p:nvPr/>
        </p:nvSpPr>
        <p:spPr>
          <a:xfrm>
            <a:off x="342730" y="836711"/>
            <a:ext cx="8350696" cy="5286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1" indent="-342900">
              <a:spcBef>
                <a:spcPct val="0"/>
              </a:spcBef>
              <a:buFont typeface="+mj-lt"/>
              <a:buAutoNum type="arabicPeriod"/>
            </a:pP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части доступности объекта проектирования для инвалидов и маломобильных групп населения при строительстве жилого дома </a:t>
            </a:r>
            <a:r>
              <a:rPr lang="ru-RU" sz="1600" dirty="0" err="1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мкр</a:t>
            </a: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Газовиков д. 14г лестницы входных группы подъездов обеспечены пандусом; при производстве ремонта проезда предусматривается стыкование поверхностей проезда, тротуара и крыльца в одном уровне.</a:t>
            </a:r>
            <a:endParaRPr lang="ru-RU" sz="1600" dirty="0">
              <a:solidFill>
                <a:srgbClr val="57575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1" indent="-342900">
              <a:spcBef>
                <a:spcPct val="0"/>
              </a:spcBef>
              <a:buFont typeface="+mj-lt"/>
              <a:buAutoNum type="arabicPeriod"/>
            </a:pP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 производстве работ учтены безопасность</a:t>
            </a:r>
            <a:r>
              <a:rPr lang="ru-RU" sz="1600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экологичность и комфорт благоустраиваемой </a:t>
            </a: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территории: покрытие проезда предусмотрено из асфальтобетона, что повысит комфортность эксплуатации территории; при устройстве освещения предусмотрена установка светильников со светодиодными лампами, что позволит как повысить комфортность территории, так и экономить на электричестве за счет более экономичного оборудования; установка урн и последующий монтаж контейнерной площадки приведет к повышению </a:t>
            </a:r>
            <a:r>
              <a:rPr lang="ru-RU" sz="1600" dirty="0" err="1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экологичности</a:t>
            </a: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территории.</a:t>
            </a:r>
            <a:endParaRPr lang="ru-RU" sz="1600" dirty="0">
              <a:solidFill>
                <a:srgbClr val="57575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1" indent="-342900">
              <a:spcBef>
                <a:spcPct val="0"/>
              </a:spcBef>
              <a:buFont typeface="+mj-lt"/>
              <a:buAutoNum type="arabicPeriod"/>
            </a:pP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Реализация проекта обеспечит </a:t>
            </a:r>
            <a:r>
              <a:rPr lang="ru-RU" sz="1600" dirty="0" err="1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всесезонность</a:t>
            </a: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600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использования </a:t>
            </a: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территории, минимизирует весеннюю и осеннюю слякоть на подъездах и подходах к дому, обеспечит безопасность двора.</a:t>
            </a:r>
          </a:p>
          <a:p>
            <a:pPr marL="342900" lvl="1" indent="-342900">
              <a:spcBef>
                <a:spcPct val="0"/>
              </a:spcBef>
              <a:buFont typeface="+mj-lt"/>
              <a:buAutoNum type="arabicPeriod"/>
            </a:pP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Синхронизация выполнения мероприятий по благоустройству дворовой территории жилого дома № 14Г </a:t>
            </a:r>
            <a:r>
              <a:rPr lang="ru-RU" sz="1600" dirty="0" err="1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мкр</a:t>
            </a: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Газовиков с реализуемыми в </a:t>
            </a:r>
            <a:r>
              <a:rPr lang="ru-RU" sz="1600" dirty="0" err="1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г.п</a:t>
            </a: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Приобье мероприятиями по программам (планам) строительства (реконструкции, ремонта) объектов недвижимого имущества, программ по ремонту и модернизации инженерных сетей, и иных объектов не требуется.</a:t>
            </a:r>
          </a:p>
          <a:p>
            <a:pPr marL="342900" lvl="1" indent="-342900">
              <a:spcBef>
                <a:spcPct val="0"/>
              </a:spcBef>
              <a:buFont typeface="+mj-lt"/>
              <a:buAutoNum type="arabicPeriod"/>
            </a:pP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Перечень элементов благоустройства – стр. 13.</a:t>
            </a:r>
            <a:endParaRPr lang="ru-RU" sz="1600" dirty="0">
              <a:solidFill>
                <a:srgbClr val="57575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ОПИСАНИЕ ДОПОЛНИТЕЛЬНЫХ МЕРОПРИЯТИЙ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08200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/>
          <p:cNvSpPr txBox="1">
            <a:spLocks/>
          </p:cNvSpPr>
          <p:nvPr/>
        </p:nvSpPr>
        <p:spPr>
          <a:xfrm>
            <a:off x="342730" y="776931"/>
            <a:ext cx="8350696" cy="43802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1" indent="-342900" algn="just">
              <a:spcBef>
                <a:spcPct val="0"/>
              </a:spcBef>
              <a:buFont typeface="+mj-lt"/>
              <a:buAutoNum type="arabicPeriod"/>
            </a:pP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Установка скамеек, устройство детской игровой площадки позволит жителям проводить время с детьми на открытом воздухе на прилежащей к дому территории. На проезде предусмотрено устройство парковочных мест, что приведет к более безопасному движению жителей по дворовой территории.</a:t>
            </a:r>
          </a:p>
          <a:p>
            <a:pPr marL="342900" lvl="1" indent="-342900">
              <a:spcBef>
                <a:spcPct val="0"/>
              </a:spcBef>
              <a:buFont typeface="+mj-lt"/>
              <a:buAutoNum type="arabicPeriod"/>
            </a:pP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Установка светильников со светодиодными лампами позволит осветить территорию более экономичным способом при улучшении качества жизни граждан.</a:t>
            </a:r>
          </a:p>
          <a:p>
            <a:pPr marL="342900" lvl="1" indent="-342900">
              <a:spcBef>
                <a:spcPct val="0"/>
              </a:spcBef>
              <a:buFont typeface="+mj-lt"/>
              <a:buAutoNum type="arabicPeriod"/>
            </a:pP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Устройство твердого покрытия проезда, устройство освещения дворовой территории приведет к повышению безопасности и снижению </a:t>
            </a:r>
            <a:r>
              <a:rPr lang="ru-RU" sz="1600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угрозы </a:t>
            </a: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травматизма жителей данного дома.</a:t>
            </a:r>
            <a:endParaRPr lang="ru-RU" sz="1600" dirty="0">
              <a:solidFill>
                <a:srgbClr val="57575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1" indent="-342900">
              <a:spcBef>
                <a:spcPct val="0"/>
              </a:spcBef>
              <a:buFont typeface="+mj-lt"/>
              <a:buAutoNum type="arabicPeriod"/>
            </a:pP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Устройство игровой площадки позволит играть детям в собственном дворе под присмотром родителей, что повысит детскую безопасность. </a:t>
            </a:r>
            <a:endParaRPr lang="ru-RU" sz="1600" dirty="0">
              <a:solidFill>
                <a:srgbClr val="57575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ОЖИДАЕМЫЕ СОЦИАЛЬНО-ЭКОНОМИЧЕСКИЕ ЭФФЕКТЫ ОТ РЕАЛИЗАЦИИ ПРОЕКТА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853473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972" y="470042"/>
            <a:ext cx="8229600" cy="70609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элементов благоустройства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299238"/>
              </p:ext>
            </p:extLst>
          </p:nvPr>
        </p:nvGraphicFramePr>
        <p:xfrm>
          <a:off x="457200" y="1233119"/>
          <a:ext cx="8229600" cy="4344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16">
                  <a:extLst>
                    <a:ext uri="{9D8B030D-6E8A-4147-A177-3AD203B41FA5}">
                      <a16:colId xmlns:a16="http://schemas.microsoft.com/office/drawing/2014/main" val="3435814457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80633886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13805765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23477847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782370023"/>
                    </a:ext>
                  </a:extLst>
                </a:gridCol>
                <a:gridCol w="2746648">
                  <a:extLst>
                    <a:ext uri="{9D8B030D-6E8A-4147-A177-3AD203B41FA5}">
                      <a16:colId xmlns:a16="http://schemas.microsoft.com/office/drawing/2014/main" val="2978313886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Минимальный перечень видов работ по благоустройству дворовой территории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мкр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Газовиков д. 14г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913039"/>
                  </a:ext>
                </a:extLst>
              </a:tr>
              <a:tr h="377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Размер, мм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Цена, руб.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Фото элемента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7080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Светильники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h=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шт.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монтажом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25000-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стоимость 1 прибора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71600" algn="ctr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4 шт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71600" algn="ctr"/>
                        </a:tabLst>
                      </a:pPr>
                      <a:endParaRPr lang="en-US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71600" algn="ctr"/>
                        </a:tabLst>
                      </a:pPr>
                      <a:endParaRPr lang="en-US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71600" algn="ctr"/>
                        </a:tabLst>
                      </a:pPr>
                      <a:endParaRPr lang="en-US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71600" algn="ctr"/>
                        </a:tabLs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2934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Скамейки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L=3000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шт.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5500 за 1 шт.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71600" algn="ctr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2 шт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71600" algn="ctr"/>
                        </a:tabLst>
                      </a:pPr>
                      <a:endParaRPr lang="en-US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71600" algn="ctr"/>
                        </a:tabLst>
                      </a:pPr>
                      <a:endParaRPr lang="en-US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71600" algn="ctr"/>
                        </a:tabLst>
                      </a:pPr>
                      <a:endParaRPr lang="en-US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71600" algn="ctr"/>
                        </a:tabLst>
                      </a:pPr>
                      <a:endParaRPr lang="en-US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8314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Урны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h=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шт.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5308 за 1 шт.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71600" algn="ctr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2 шт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71600" algn="ctr"/>
                        </a:tabLs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71600" algn="ctr"/>
                        </a:tabLs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71600" algn="ctr"/>
                        </a:tabLs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655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Проезд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L=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3061650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2520982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2348880"/>
            <a:ext cx="695004" cy="8718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509" y="3405145"/>
            <a:ext cx="646232" cy="6462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0936" y="4233939"/>
            <a:ext cx="469433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9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izaeva\Desktop\РЦК\Фирменный стиль\Г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7321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229200"/>
            <a:ext cx="2207359" cy="48452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</a:t>
            </a:r>
            <a:r>
              <a:rPr lang="ru-RU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ЖКХменяется</a:t>
            </a:r>
            <a:endParaRPr lang="ru-RU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436096" y="5229200"/>
            <a:ext cx="2592288" cy="484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</a:t>
            </a:r>
            <a:r>
              <a:rPr lang="ru-RU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Городаменяются</a:t>
            </a:r>
            <a:endParaRPr lang="ru-RU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3538" y="3284984"/>
            <a:ext cx="9143999" cy="1337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ГОРОДСКАЯ СРЕДА</a:t>
            </a:r>
          </a:p>
          <a:p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www.gorsreda86.ugraces.ru</a:t>
            </a:r>
            <a:endParaRPr lang="ru-RU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65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ВВЕДЕНИЕ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323528" y="980728"/>
            <a:ext cx="8350696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+mj-lt"/>
              <a:buAutoNum type="arabicPeriod"/>
            </a:pPr>
            <a:endParaRPr lang="ru-RU" sz="1600" dirty="0">
              <a:solidFill>
                <a:srgbClr val="57575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ru-RU" sz="1600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Для обеспечения комфортных условий жителей многоквартирного дома по </a:t>
            </a:r>
            <a:r>
              <a:rPr lang="ru-RU" sz="1600" dirty="0" err="1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мкр</a:t>
            </a: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Газовиков д. 14г, </a:t>
            </a:r>
            <a:r>
              <a:rPr lang="ru-RU" sz="1600" dirty="0" err="1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г.п</a:t>
            </a: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Приобье, Октябрьского района, необходимо провести благоустройство дворовой территории данного дома.</a:t>
            </a:r>
          </a:p>
          <a:p>
            <a:pPr algn="just"/>
            <a:r>
              <a:rPr lang="ru-RU" sz="1600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Благоустройство территории предполагает ремонт дворового проезда, устройство освещения, установка скамеек и урн.</a:t>
            </a:r>
          </a:p>
          <a:p>
            <a:pPr algn="just"/>
            <a:r>
              <a:rPr lang="ru-RU" sz="1600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В дальнейшем планируется устройство детской игровой площадки, устройство контейнерной площадки. На сегодняшний день жителями данного многоквартирного дома проведено озеленение прилежащей территории.</a:t>
            </a:r>
            <a:endParaRPr lang="ru-RU" sz="1600" dirty="0">
              <a:solidFill>
                <a:srgbClr val="57575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ru-RU" sz="1600" dirty="0">
              <a:solidFill>
                <a:srgbClr val="575756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ru-RU" sz="1600" dirty="0">
              <a:solidFill>
                <a:srgbClr val="57575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626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ОБЩАЯ ИНФОРМАЦИЯ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342730" y="764703"/>
            <a:ext cx="8350696" cy="5439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Наименование проекта по благоустройству территории: «Благоустройство дворовой территории по </a:t>
            </a:r>
            <a:r>
              <a:rPr lang="ru-RU" sz="1600" dirty="0" err="1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мкр</a:t>
            </a: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Газовиков д. 14г, </a:t>
            </a:r>
            <a:r>
              <a:rPr lang="ru-RU" sz="1600" dirty="0" err="1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г.п</a:t>
            </a: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Приобье».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Местоположение объекта благоустройства</a:t>
            </a:r>
            <a:r>
              <a:rPr lang="ru-RU" sz="1600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ru-RU" sz="1600" dirty="0" err="1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мкр</a:t>
            </a:r>
            <a:r>
              <a:rPr lang="ru-RU" sz="1600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Газовиков д. 14г, </a:t>
            </a:r>
            <a:r>
              <a:rPr lang="ru-RU" sz="1600" dirty="0" err="1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г.п</a:t>
            </a:r>
            <a:r>
              <a:rPr lang="ru-RU" sz="1600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Приобье, Октябрьский р-н, Ханты-Мансийский автономный округ-Югра.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Текущее использование территории.</a:t>
            </a:r>
          </a:p>
          <a:p>
            <a:pPr algn="just"/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На сегодняшний день территория представляет собой необустроенную прилегающую к многоквартирному дому территорию. </a:t>
            </a:r>
          </a:p>
          <a:p>
            <a:pPr algn="just"/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4.     Обоснование необходимости благоустройства данной территории и постановка целей и задач проекта.</a:t>
            </a:r>
          </a:p>
          <a:p>
            <a:pPr algn="just"/>
            <a:r>
              <a:rPr lang="ru-RU" sz="1600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Благоустройство дворовой территории приведет к более комфортным условиям проживания жителей данного многоквартирного дома: ремонт дворового проезда обеспечит беспрепятственный доступ к дому, особенно в осенний период; устройство освещения обеспечит безопасность граждан в темное время суток, что особенно актуально в нашей местности, где продолжительность светового дня в зимний период составляет не более 3-х часов; установка скамеек позволит жителям боле тесно общаться друг с другом; установка урн – позволит предотвратить загрязнение территории мелким мусором; последующее устройство контейнерной площадки позволит обеспечить более оптимальный сбор и вывоз ТКО.</a:t>
            </a:r>
            <a:endParaRPr lang="ru-RU" sz="1600" dirty="0" smtClean="0">
              <a:solidFill>
                <a:srgbClr val="575756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pPr algn="l"/>
            <a:endParaRPr lang="ru-RU" sz="1600" dirty="0">
              <a:solidFill>
                <a:srgbClr val="57575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3689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9357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5321" y="1052736"/>
            <a:ext cx="8205515" cy="5073606"/>
          </a:xfrm>
          <a:prstGeom prst="rect">
            <a:avLst/>
          </a:prstGeom>
          <a:solidFill>
            <a:schemeClr val="bg1"/>
          </a:solidFill>
          <a:ln>
            <a:solidFill>
              <a:srgbClr val="9D9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D9D9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ОБЩАЯ ИНФОРМАЦИЯ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2831647" y="3078113"/>
            <a:ext cx="329316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Область размещения фотографий текущей ситуации</a:t>
            </a:r>
          </a:p>
          <a:p>
            <a:pPr marL="342900" indent="-342900" algn="l">
              <a:buFont typeface="+mj-lt"/>
              <a:buAutoNum type="arabicPeriod"/>
            </a:pPr>
            <a:endParaRPr lang="ru-RU" sz="1600" dirty="0">
              <a:solidFill>
                <a:srgbClr val="9D9D9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04" y="1060560"/>
            <a:ext cx="7626696" cy="50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76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/>
          <p:cNvSpPr txBox="1">
            <a:spLocks/>
          </p:cNvSpPr>
          <p:nvPr/>
        </p:nvSpPr>
        <p:spPr>
          <a:xfrm>
            <a:off x="342730" y="834437"/>
            <a:ext cx="8350696" cy="46946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1" indent="-342900">
              <a:spcBef>
                <a:spcPct val="0"/>
              </a:spcBef>
              <a:buFont typeface="+mj-lt"/>
              <a:buAutoNum type="arabicPeriod"/>
            </a:pPr>
            <a:r>
              <a:rPr lang="ru-RU" sz="1400" dirty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Описание основной концептуальной </a:t>
            </a:r>
            <a:r>
              <a:rPr lang="ru-RU" sz="1400" dirty="0" smtClean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идеи.</a:t>
            </a:r>
          </a:p>
          <a:p>
            <a:pPr marL="0" lvl="1" algn="just">
              <a:spcBef>
                <a:spcPct val="0"/>
              </a:spcBef>
            </a:pPr>
            <a:r>
              <a:rPr lang="ru-RU" sz="1400" dirty="0" smtClean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Благоустройство дворовой территории предполагает ремонт дворового проезда, устройство освещения дворовой территории, установку садовой мебели (основной перечень), последующее устройство детской игровой площадки, устройство контейнерной площадки (дополнительный перечень).</a:t>
            </a:r>
            <a:endParaRPr lang="ru-RU" sz="1400" dirty="0">
              <a:solidFill>
                <a:srgbClr val="575756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pPr marL="0" lvl="1" algn="just">
              <a:spcBef>
                <a:spcPct val="0"/>
              </a:spcBef>
            </a:pPr>
            <a:r>
              <a:rPr lang="ru-RU" sz="1400" dirty="0" smtClean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2.   Описание </a:t>
            </a:r>
            <a:r>
              <a:rPr lang="ru-RU" sz="1400" dirty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проектных </a:t>
            </a:r>
            <a:r>
              <a:rPr lang="ru-RU" sz="1400" dirty="0" smtClean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решений.</a:t>
            </a:r>
          </a:p>
          <a:p>
            <a:pPr marL="0" lvl="1" algn="just">
              <a:spcBef>
                <a:spcPct val="0"/>
              </a:spcBef>
            </a:pPr>
            <a:r>
              <a:rPr lang="ru-RU" sz="1400" dirty="0" smtClean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При ремонте дворового проезда будут предусмотрены места для стоянки автомобилей жителей данного дома, в последующем на обочине проезда предусмотрена организация контейнерной площадки для удобства вывоза ТКО, параллельно с ремонтом проезда предусмотрен ремонт тротуара и устройство вдоль него 4-х осветительных приборов с применением светодиодных светильников, что позволит при освещении двора экономно использовать электроэнергию.</a:t>
            </a:r>
          </a:p>
          <a:p>
            <a:pPr marL="0" lvl="1" algn="just">
              <a:spcBef>
                <a:spcPct val="0"/>
              </a:spcBef>
            </a:pPr>
            <a:r>
              <a:rPr lang="ru-RU" sz="1400" dirty="0" smtClean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3.    Визуальные образы и схемы благоустраиваемой территории -листы 6-7</a:t>
            </a:r>
            <a:endParaRPr lang="ru-RU" sz="1400" dirty="0">
              <a:solidFill>
                <a:srgbClr val="575756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pPr marL="342900" lvl="1" indent="-342900" algn="just">
              <a:spcBef>
                <a:spcPct val="0"/>
              </a:spcBef>
              <a:buAutoNum type="arabicPeriod" startAt="4"/>
            </a:pPr>
            <a:r>
              <a:rPr lang="ru-RU" sz="1400" dirty="0" smtClean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Основные </a:t>
            </a:r>
            <a:r>
              <a:rPr lang="ru-RU" sz="1400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технико-экономические </a:t>
            </a:r>
            <a:r>
              <a:rPr lang="ru-RU" sz="1400" dirty="0" smtClean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показатели</a:t>
            </a:r>
            <a:r>
              <a:rPr lang="ru-RU" sz="1400" dirty="0" smtClean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: рост числа благоустроенных дворовых территорий, увеличение площади замощенных территорий.</a:t>
            </a:r>
          </a:p>
          <a:p>
            <a:pPr marL="342900" lvl="1" indent="-342900" algn="just">
              <a:spcBef>
                <a:spcPct val="0"/>
              </a:spcBef>
              <a:buAutoNum type="arabicPeriod" startAt="4"/>
            </a:pPr>
            <a:r>
              <a:rPr lang="ru-RU" sz="1400" dirty="0" smtClean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Минимальный перечень видов работ: ремонт дворового проезда, устройство освещения установка скамеек, урн; дополнительный перечень: устройство детской игровой площадки, организация парковочных мест, устройство контейнерной площадки.</a:t>
            </a:r>
            <a:endParaRPr lang="ru-RU" sz="1400" dirty="0">
              <a:solidFill>
                <a:srgbClr val="575756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pPr marL="0" lvl="1" algn="just">
              <a:spcBef>
                <a:spcPct val="0"/>
              </a:spcBef>
            </a:pPr>
            <a:r>
              <a:rPr lang="ru-RU" sz="1400" dirty="0" smtClean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6. Иные </a:t>
            </a:r>
            <a:r>
              <a:rPr lang="ru-RU" sz="1400" dirty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виды работ по </a:t>
            </a:r>
            <a:r>
              <a:rPr lang="ru-RU" sz="1400" dirty="0" smtClean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благоустройству: по окончании работ, предусмотренных основным и дополнительным перечнем предусмотрено озеленение территории посредством посадки газонных трав, организацию клумб, посадку сезонных цветов, деревьев и кустарников.</a:t>
            </a:r>
          </a:p>
          <a:p>
            <a:pPr marL="0" lvl="1" algn="just">
              <a:spcBef>
                <a:spcPct val="0"/>
              </a:spcBef>
            </a:pPr>
            <a:r>
              <a:rPr lang="ru-RU" sz="1500" dirty="0" smtClean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7.      Сроки и этапы реализации проекта: </a:t>
            </a:r>
          </a:p>
          <a:p>
            <a:pPr marL="0" lvl="1" algn="just">
              <a:spcBef>
                <a:spcPct val="0"/>
              </a:spcBef>
            </a:pPr>
            <a:r>
              <a:rPr lang="ru-RU" sz="1500" dirty="0" smtClean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1 этап – выполнение работ, предусмотренных основным перечнем – до 31.07.2019 г., </a:t>
            </a:r>
          </a:p>
          <a:p>
            <a:pPr marL="0" lvl="1" algn="just">
              <a:spcBef>
                <a:spcPct val="0"/>
              </a:spcBef>
            </a:pPr>
            <a:r>
              <a:rPr lang="ru-RU" sz="1500" dirty="0" smtClean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2 этап – выполнение работ, предусмотренных дополнительным перечнем – до 31.08.2019 г.</a:t>
            </a:r>
            <a:endParaRPr lang="ru-RU" sz="1500" dirty="0">
              <a:solidFill>
                <a:srgbClr val="57575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ОПИСАНИЕ КОНЦЕПТУАЛЬНЫХ И ПРОЕКТНЫХ РЕШЕНИЙ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595847"/>
              </p:ext>
            </p:extLst>
          </p:nvPr>
        </p:nvGraphicFramePr>
        <p:xfrm>
          <a:off x="415321" y="5532123"/>
          <a:ext cx="8205516" cy="96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0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4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500" b="0" kern="1200" dirty="0">
                          <a:solidFill>
                            <a:srgbClr val="575756"/>
                          </a:solidFill>
                          <a:latin typeface="Calibri Light" panose="020F0302020204030204" pitchFamily="34" charset="0"/>
                          <a:ea typeface="+mj-ea"/>
                          <a:cs typeface="Calibri Light" panose="020F0302020204030204" pitchFamily="34" charset="0"/>
                        </a:rPr>
                        <a:t>Технико-экономический показатель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kern="1200" dirty="0">
                          <a:solidFill>
                            <a:srgbClr val="575756"/>
                          </a:solidFill>
                          <a:latin typeface="Calibri Light" panose="020F0302020204030204" pitchFamily="34" charset="0"/>
                          <a:ea typeface="+mj-ea"/>
                          <a:cs typeface="Calibri Light" panose="020F0302020204030204" pitchFamily="34" charset="0"/>
                        </a:rPr>
                        <a:t>Значение</a:t>
                      </a:r>
                      <a:r>
                        <a:rPr lang="ru-RU" sz="1500" b="0" dirty="0">
                          <a:solidFill>
                            <a:srgbClr val="9D9D9C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rgbClr val="9D9D9C"/>
                          </a:solidFill>
                        </a:rPr>
                        <a:t>Рост числа благоустроенных дворовых территорий</a:t>
                      </a:r>
                      <a:endParaRPr lang="ru-RU" sz="1500" dirty="0">
                        <a:solidFill>
                          <a:srgbClr val="9D9D9C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rgbClr val="9D9D9C"/>
                          </a:solidFill>
                        </a:rPr>
                        <a:t>1,6 %</a:t>
                      </a:r>
                      <a:endParaRPr lang="ru-RU" sz="1500" dirty="0">
                        <a:solidFill>
                          <a:srgbClr val="9D9D9C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rgbClr val="9D9D9C"/>
                          </a:solidFill>
                        </a:rPr>
                        <a:t>Увеличение площади замощённых территорий</a:t>
                      </a:r>
                      <a:endParaRPr lang="ru-RU" sz="1500" dirty="0">
                        <a:solidFill>
                          <a:srgbClr val="9D9D9C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rgbClr val="9D9D9C"/>
                          </a:solidFill>
                        </a:rPr>
                        <a:t>755 м2</a:t>
                      </a:r>
                      <a:endParaRPr lang="ru-RU" sz="1500" dirty="0">
                        <a:solidFill>
                          <a:srgbClr val="9D9D9C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72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ОПИСАНИЕ КОНЦЕПТУАЛЬНЫХ И ПРОЕКТНЫХ РЕШЕНИЙ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5321" y="1052736"/>
            <a:ext cx="8205515" cy="5073606"/>
          </a:xfrm>
          <a:prstGeom prst="rect">
            <a:avLst/>
          </a:prstGeom>
          <a:solidFill>
            <a:schemeClr val="bg1"/>
          </a:solidFill>
          <a:ln>
            <a:solidFill>
              <a:srgbClr val="9D9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D9D9C"/>
                </a:solidFill>
              </a:rPr>
              <a:t>О</a:t>
            </a:r>
            <a:endParaRPr lang="ru-RU" dirty="0">
              <a:solidFill>
                <a:srgbClr val="9D9D9C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746" y="3406805"/>
            <a:ext cx="3971901" cy="26553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37" y="1198431"/>
            <a:ext cx="4796099" cy="281086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79712" y="418043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Общий вид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096510" y="2973329"/>
            <a:ext cx="2260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Схема расположения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767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Элементы благоустройства</a:t>
            </a:r>
            <a:endParaRPr lang="ru-RU" sz="4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90" y="1417638"/>
            <a:ext cx="1728192" cy="26163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80928"/>
            <a:ext cx="3540596" cy="35405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681829"/>
            <a:ext cx="1847800" cy="1847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474" y="2722669"/>
            <a:ext cx="728210" cy="12639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224704"/>
            <a:ext cx="1825214" cy="170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89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/>
          <p:cNvSpPr txBox="1">
            <a:spLocks/>
          </p:cNvSpPr>
          <p:nvPr/>
        </p:nvSpPr>
        <p:spPr>
          <a:xfrm>
            <a:off x="342730" y="776932"/>
            <a:ext cx="8350696" cy="1283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1" indent="-342900">
              <a:spcBef>
                <a:spcPct val="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Источники </a:t>
            </a: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финансирования: бюджет ХМАО-Югры, федеральный бюджет, собственники помещений, администрация городского поселения Приобье, </a:t>
            </a:r>
            <a:r>
              <a:rPr lang="ru-RU" sz="1600" dirty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внебюджетные источники </a:t>
            </a: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финансирования.</a:t>
            </a:r>
            <a:endParaRPr lang="ru-RU" sz="1600" dirty="0">
              <a:solidFill>
                <a:srgbClr val="575756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pPr marL="342900" lvl="1" indent="-342900">
              <a:spcBef>
                <a:spcPct val="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Объем </a:t>
            </a: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финансирования: 3272,094 </a:t>
            </a:r>
            <a:r>
              <a:rPr lang="ru-RU" sz="1600" dirty="0" err="1" smtClean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тыс.руб</a:t>
            </a: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.</a:t>
            </a:r>
            <a:endParaRPr lang="ru-RU" sz="1600" dirty="0">
              <a:solidFill>
                <a:srgbClr val="57575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ИНФОРМАЦИЯ ОБ ИСТОЧНИКАХ ФИНАНСИРОВАНИЯ ПРОЕКТА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115604"/>
              </p:ext>
            </p:extLst>
          </p:nvPr>
        </p:nvGraphicFramePr>
        <p:xfrm>
          <a:off x="415321" y="2348880"/>
          <a:ext cx="7829086" cy="257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4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>
                          <a:solidFill>
                            <a:srgbClr val="575756"/>
                          </a:solidFill>
                          <a:latin typeface="Calibri Light" panose="020F0302020204030204" pitchFamily="34" charset="0"/>
                          <a:ea typeface="+mj-ea"/>
                          <a:cs typeface="Calibri Light" panose="020F0302020204030204" pitchFamily="34" charset="0"/>
                        </a:rPr>
                        <a:t>Источник финансирования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>
                          <a:solidFill>
                            <a:srgbClr val="575756"/>
                          </a:solidFill>
                          <a:latin typeface="Calibri Light" panose="020F0302020204030204" pitchFamily="34" charset="0"/>
                          <a:ea typeface="+mj-ea"/>
                          <a:cs typeface="Calibri Light" panose="020F0302020204030204" pitchFamily="34" charset="0"/>
                        </a:rPr>
                        <a:t>Объем </a:t>
                      </a:r>
                      <a:r>
                        <a:rPr lang="ru-RU" sz="1600" b="0" kern="1200" dirty="0" smtClean="0">
                          <a:solidFill>
                            <a:srgbClr val="575756"/>
                          </a:solidFill>
                          <a:latin typeface="Calibri Light" panose="020F0302020204030204" pitchFamily="34" charset="0"/>
                          <a:ea typeface="+mj-ea"/>
                          <a:cs typeface="Calibri Light" panose="020F0302020204030204" pitchFamily="34" charset="0"/>
                        </a:rPr>
                        <a:t>финансирования, тыс. руб.</a:t>
                      </a:r>
                      <a:endParaRPr lang="ru-RU" b="0" dirty="0">
                        <a:solidFill>
                          <a:srgbClr val="9D9D9C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rgbClr val="575756"/>
                          </a:solidFill>
                          <a:latin typeface="Calibri Light" panose="020F0302020204030204" pitchFamily="34" charset="0"/>
                          <a:ea typeface="+mj-ea"/>
                          <a:cs typeface="Calibri Light" panose="020F0302020204030204" pitchFamily="34" charset="0"/>
                        </a:rPr>
                        <a:t>Доля финансирования, %</a:t>
                      </a:r>
                      <a:endParaRPr lang="ru-RU" sz="1600" b="0" kern="1200" dirty="0">
                        <a:solidFill>
                          <a:srgbClr val="575756"/>
                        </a:solidFill>
                        <a:latin typeface="Calibri Light" panose="020F0302020204030204" pitchFamily="34" charset="0"/>
                        <a:ea typeface="+mj-ea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9D9D9C"/>
                          </a:solidFill>
                        </a:rPr>
                        <a:t>Бюджет ХМАО-Югры, федеральный бюджет</a:t>
                      </a:r>
                      <a:endParaRPr lang="ru-RU" dirty="0">
                        <a:solidFill>
                          <a:srgbClr val="9D9D9C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9D9D9C"/>
                          </a:solidFill>
                        </a:rPr>
                        <a:t>2814,000</a:t>
                      </a:r>
                      <a:endParaRPr lang="ru-RU" dirty="0">
                        <a:solidFill>
                          <a:srgbClr val="9D9D9C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9D9D9C"/>
                          </a:solidFill>
                        </a:rPr>
                        <a:t>83</a:t>
                      </a:r>
                      <a:endParaRPr lang="ru-RU" dirty="0">
                        <a:solidFill>
                          <a:srgbClr val="9D9D9C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9D9D9C"/>
                          </a:solidFill>
                        </a:rPr>
                        <a:t>Собственники помещений</a:t>
                      </a:r>
                      <a:endParaRPr lang="ru-RU" dirty="0">
                        <a:solidFill>
                          <a:srgbClr val="9D9D9C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9D9D9C"/>
                          </a:solidFill>
                        </a:rPr>
                        <a:t>32,721</a:t>
                      </a:r>
                      <a:endParaRPr lang="ru-RU" dirty="0">
                        <a:solidFill>
                          <a:srgbClr val="9D9D9C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9D9D9C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9D9D9C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9D9D9C"/>
                          </a:solidFill>
                        </a:rPr>
                        <a:t>Администрация </a:t>
                      </a:r>
                      <a:r>
                        <a:rPr lang="ru-RU" dirty="0" err="1" smtClean="0">
                          <a:solidFill>
                            <a:srgbClr val="9D9D9C"/>
                          </a:solidFill>
                        </a:rPr>
                        <a:t>г.п</a:t>
                      </a:r>
                      <a:r>
                        <a:rPr lang="ru-RU" dirty="0" smtClean="0">
                          <a:solidFill>
                            <a:srgbClr val="9D9D9C"/>
                          </a:solidFill>
                        </a:rPr>
                        <a:t>. Приобье</a:t>
                      </a:r>
                      <a:endParaRPr lang="ru-RU" dirty="0">
                        <a:solidFill>
                          <a:srgbClr val="9D9D9C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9D9D9C"/>
                          </a:solidFill>
                        </a:rPr>
                        <a:t>162,879</a:t>
                      </a:r>
                      <a:endParaRPr lang="ru-RU" dirty="0">
                        <a:solidFill>
                          <a:srgbClr val="9D9D9C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9D9D9C"/>
                          </a:solidFill>
                        </a:rPr>
                        <a:t>5</a:t>
                      </a:r>
                      <a:endParaRPr lang="ru-RU" dirty="0">
                        <a:solidFill>
                          <a:srgbClr val="9D9D9C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9D9D9C"/>
                          </a:solidFill>
                        </a:rPr>
                        <a:t>Внебюджетные источники</a:t>
                      </a:r>
                      <a:endParaRPr lang="ru-RU" dirty="0">
                        <a:solidFill>
                          <a:srgbClr val="9D9D9C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9D9D9C"/>
                          </a:solidFill>
                        </a:rPr>
                        <a:t>262,494</a:t>
                      </a:r>
                      <a:endParaRPr lang="ru-RU" dirty="0">
                        <a:solidFill>
                          <a:srgbClr val="9D9D9C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9D9D9C"/>
                          </a:solidFill>
                        </a:rPr>
                        <a:t>8</a:t>
                      </a:r>
                      <a:endParaRPr lang="ru-RU" dirty="0">
                        <a:solidFill>
                          <a:srgbClr val="9D9D9C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437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/>
          <p:cNvSpPr txBox="1">
            <a:spLocks/>
          </p:cNvSpPr>
          <p:nvPr/>
        </p:nvSpPr>
        <p:spPr>
          <a:xfrm>
            <a:off x="342730" y="776932"/>
            <a:ext cx="8350696" cy="33001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just">
              <a:spcBef>
                <a:spcPct val="0"/>
              </a:spcBef>
            </a:pPr>
            <a:r>
              <a:rPr lang="ru-RU" sz="1600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Для благоустройства дворовой территории жителями данного многоквартирного дома проводятся субботники по уборке прилегающей территории, по сезонному озеленению, посадке деревьев и кустарников.</a:t>
            </a:r>
          </a:p>
          <a:p>
            <a:pPr marL="0" lvl="1" algn="just">
              <a:spcBef>
                <a:spcPct val="0"/>
              </a:spcBef>
            </a:pP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К вопросам обсуждения параметров благоустройства, состава работ, входящих в проектную документацию, величине материального участия граждан администрацией поселения инициируются собрания с собственниками помещений.</a:t>
            </a:r>
          </a:p>
          <a:p>
            <a:pPr marL="0" lvl="1" algn="just">
              <a:spcBef>
                <a:spcPct val="0"/>
              </a:spcBef>
            </a:pPr>
            <a:r>
              <a:rPr lang="ru-RU" sz="1600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Окончательный дизайн-проект благоустройства дворовой территории обсуждался на общественном совете при главе городского поселения Приобье.</a:t>
            </a:r>
          </a:p>
          <a:p>
            <a:pPr marL="0" lvl="1" algn="just">
              <a:spcBef>
                <a:spcPct val="0"/>
              </a:spcBef>
            </a:pPr>
            <a:r>
              <a:rPr lang="ru-RU" sz="1600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Информация о значимых проводимых мероприятиях публикуется на сайте администрации поселения.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ИНФОРМАЦИЯ О ВОВЛЕЧЕНИИ НАСЕЛЕНИЯ В ПРОЦЕСС БЛАГОУСТРОЙСТВА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021530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11557</TotalTime>
  <Words>1005</Words>
  <Application>Microsoft Office PowerPoint</Application>
  <PresentationFormat>Экран (4:3)</PresentationFormat>
  <Paragraphs>132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мкр. Газовиков д. 14г</vt:lpstr>
      <vt:lpstr>ВВЕДЕНИЕ</vt:lpstr>
      <vt:lpstr>ОБЩАЯ ИНФОРМАЦИЯ</vt:lpstr>
      <vt:lpstr>ОБЩАЯ ИНФОРМАЦИЯ</vt:lpstr>
      <vt:lpstr>ОПИСАНИЕ КОНЦЕПТУАЛЬНЫХ И ПРОЕКТНЫХ РЕШЕНИЙ</vt:lpstr>
      <vt:lpstr>ОПИСАНИЕ КОНЦЕПТУАЛЬНЫХ И ПРОЕКТНЫХ РЕШЕНИЙ</vt:lpstr>
      <vt:lpstr>Элементы благоустройства</vt:lpstr>
      <vt:lpstr>ИНФОРМАЦИЯ ОБ ИСТОЧНИКАХ ФИНАНСИРОВАНИЯ ПРОЕКТА</vt:lpstr>
      <vt:lpstr>ИНФОРМАЦИЯ О ВОВЛЕЧЕНИИ НАСЕЛЕНИЯ В ПРОЦЕСС БЛАГОУСТРОЙСТВА</vt:lpstr>
      <vt:lpstr>ИНФОРМАЦИЯ О ВОВЛЕЧЕНИИ НАСЕЛЕНИЯ В ПРОЦЕСС БЛАГОУСТРОЙСТВА</vt:lpstr>
      <vt:lpstr>ОПИСАНИЕ ДОПОЛНИТЕЛЬНЫХ МЕРОПРИЯТИЙ </vt:lpstr>
      <vt:lpstr>ОЖИДАЕМЫЕ СОЦИАЛЬНО-ЭКОНОМИЧЕСКИЕ ЭФФЕКТЫ ОТ РЕАЛИЗАЦИИ ПРОЕКТА</vt:lpstr>
      <vt:lpstr>Перечень элементов благоустройства</vt:lpstr>
      <vt:lpstr>#ЖКХменяется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#ЖКХменяется</dc:title>
  <dc:creator>Камила Ризаева</dc:creator>
  <cp:lastModifiedBy>Администратор</cp:lastModifiedBy>
  <cp:revision>64</cp:revision>
  <dcterms:created xsi:type="dcterms:W3CDTF">2018-12-18T11:17:04Z</dcterms:created>
  <dcterms:modified xsi:type="dcterms:W3CDTF">2019-01-31T12:29:18Z</dcterms:modified>
</cp:coreProperties>
</file>