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7" r:id="rId5"/>
    <p:sldId id="260" r:id="rId6"/>
    <p:sldId id="264" r:id="rId7"/>
    <p:sldId id="268" r:id="rId8"/>
    <p:sldId id="269" r:id="rId9"/>
    <p:sldId id="270" r:id="rId10"/>
    <p:sldId id="263" r:id="rId11"/>
    <p:sldId id="262" r:id="rId12"/>
    <p:sldId id="261" r:id="rId13"/>
    <p:sldId id="265" r:id="rId14"/>
    <p:sldId id="266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24E"/>
    <a:srgbClr val="00C800"/>
    <a:srgbClr val="00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 snapToObjects="1">
      <p:cViewPr>
        <p:scale>
          <a:sx n="120" d="100"/>
          <a:sy n="120" d="100"/>
        </p:scale>
        <p:origin x="-456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F5B91-2F5C-429D-94EF-D0BC8AC383B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8302" y="1715776"/>
            <a:ext cx="7120880" cy="1331739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b="1" cap="all" dirty="0" smtClean="0">
                <a:solidFill>
                  <a:srgbClr val="002060"/>
                </a:solidFill>
                <a:latin typeface="Century" panose="02040604050505020304" pitchFamily="18" charset="0"/>
                <a:ea typeface="+mn-ea"/>
                <a:cs typeface="Calibri Light" panose="020F0302020204030204" pitchFamily="34" charset="0"/>
              </a:rPr>
              <a:t>«Благоустройство </a:t>
            </a:r>
            <a:r>
              <a:rPr lang="ru-RU" sz="2000" b="1" cap="all" dirty="0">
                <a:solidFill>
                  <a:srgbClr val="002060"/>
                </a:solidFill>
                <a:latin typeface="Century" panose="02040604050505020304" pitchFamily="18" charset="0"/>
                <a:ea typeface="+mn-ea"/>
                <a:cs typeface="Calibri Light" panose="020F0302020204030204" pitchFamily="34" charset="0"/>
              </a:rPr>
              <a:t>дворовой </a:t>
            </a:r>
            <a:r>
              <a:rPr lang="ru-RU" sz="2000" b="1" cap="all" dirty="0" smtClean="0">
                <a:solidFill>
                  <a:srgbClr val="002060"/>
                </a:solidFill>
                <a:latin typeface="Century" panose="02040604050505020304" pitchFamily="18" charset="0"/>
                <a:ea typeface="+mn-ea"/>
                <a:cs typeface="Calibri Light" panose="020F0302020204030204" pitchFamily="34" charset="0"/>
              </a:rPr>
              <a:t>территории </a:t>
            </a:r>
            <a:r>
              <a:rPr lang="ru-RU" sz="1200" b="1" cap="all" dirty="0" smtClean="0">
                <a:solidFill>
                  <a:srgbClr val="002060"/>
                </a:solidFill>
                <a:latin typeface="Century" panose="02040604050505020304" pitchFamily="18" charset="0"/>
                <a:ea typeface="+mn-ea"/>
                <a:cs typeface="Calibri Light" panose="020F0302020204030204" pitchFamily="34" charset="0"/>
              </a:rPr>
              <a:t>пгт</a:t>
            </a:r>
            <a:r>
              <a:rPr lang="ru-RU" sz="3200" b="1" cap="all" dirty="0" smtClean="0">
                <a:solidFill>
                  <a:srgbClr val="002060"/>
                </a:solidFill>
                <a:latin typeface="Century" panose="02040604050505020304" pitchFamily="18" charset="0"/>
                <a:ea typeface="+mn-ea"/>
                <a:cs typeface="Calibri Light" panose="020F0302020204030204" pitchFamily="34" charset="0"/>
              </a:rPr>
              <a:t>.</a:t>
            </a:r>
            <a:r>
              <a:rPr lang="ru-RU" sz="2000" b="1" cap="all" dirty="0" smtClean="0">
                <a:solidFill>
                  <a:srgbClr val="002060"/>
                </a:solidFill>
                <a:latin typeface="Century" panose="02040604050505020304" pitchFamily="18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ru-RU" sz="2000" b="1" cap="all" dirty="0">
                <a:solidFill>
                  <a:srgbClr val="002060"/>
                </a:solidFill>
                <a:latin typeface="Century" panose="02040604050505020304" pitchFamily="18" charset="0"/>
                <a:ea typeface="+mn-ea"/>
                <a:cs typeface="Calibri Light" panose="020F0302020204030204" pitchFamily="34" charset="0"/>
              </a:rPr>
              <a:t>Приобье, </a:t>
            </a:r>
            <a:r>
              <a:rPr lang="ru-RU" sz="1200" b="1" cap="all" dirty="0" smtClean="0">
                <a:solidFill>
                  <a:srgbClr val="002060"/>
                </a:solidFill>
                <a:latin typeface="Century" panose="02040604050505020304" pitchFamily="18" charset="0"/>
                <a:ea typeface="+mn-ea"/>
                <a:cs typeface="Calibri Light" panose="020F0302020204030204" pitchFamily="34" charset="0"/>
              </a:rPr>
              <a:t>ул</a:t>
            </a:r>
            <a:r>
              <a:rPr lang="ru-RU" sz="2400" b="1" cap="all" dirty="0" smtClean="0">
                <a:solidFill>
                  <a:srgbClr val="002060"/>
                </a:solidFill>
                <a:latin typeface="Century" panose="02040604050505020304" pitchFamily="18" charset="0"/>
                <a:ea typeface="+mn-ea"/>
                <a:cs typeface="Calibri Light" panose="020F0302020204030204" pitchFamily="34" charset="0"/>
              </a:rPr>
              <a:t>.</a:t>
            </a:r>
            <a:r>
              <a:rPr lang="ru-RU" sz="2000" b="1" cap="all" dirty="0" smtClean="0">
                <a:solidFill>
                  <a:srgbClr val="002060"/>
                </a:solidFill>
                <a:latin typeface="Century" panose="02040604050505020304" pitchFamily="18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ru-RU" sz="2000" b="1" cap="all" dirty="0">
                <a:solidFill>
                  <a:srgbClr val="002060"/>
                </a:solidFill>
                <a:latin typeface="Century" panose="02040604050505020304" pitchFamily="18" charset="0"/>
                <a:ea typeface="+mn-ea"/>
                <a:cs typeface="Calibri Light" panose="020F0302020204030204" pitchFamily="34" charset="0"/>
              </a:rPr>
              <a:t>Строителей </a:t>
            </a:r>
            <a:r>
              <a:rPr lang="ru-RU" sz="1200" b="1" cap="all" dirty="0">
                <a:solidFill>
                  <a:srgbClr val="002060"/>
                </a:solidFill>
                <a:latin typeface="Century" panose="02040604050505020304" pitchFamily="18" charset="0"/>
                <a:ea typeface="+mn-ea"/>
                <a:cs typeface="Calibri Light" panose="020F0302020204030204" pitchFamily="34" charset="0"/>
              </a:rPr>
              <a:t>д</a:t>
            </a:r>
            <a:r>
              <a:rPr lang="ru-RU" sz="2000" b="1" cap="all" dirty="0">
                <a:solidFill>
                  <a:srgbClr val="002060"/>
                </a:solidFill>
                <a:latin typeface="Century" panose="02040604050505020304" pitchFamily="18" charset="0"/>
                <a:ea typeface="+mn-ea"/>
                <a:cs typeface="Calibri Light" panose="020F0302020204030204" pitchFamily="34" charset="0"/>
              </a:rPr>
              <a:t>. </a:t>
            </a:r>
            <a:r>
              <a:rPr lang="ru-RU" sz="2000" b="1" cap="all" dirty="0" smtClean="0">
                <a:solidFill>
                  <a:srgbClr val="002060"/>
                </a:solidFill>
                <a:latin typeface="Century" panose="02040604050505020304" pitchFamily="18" charset="0"/>
                <a:ea typeface="+mn-ea"/>
                <a:cs typeface="Calibri Light" panose="020F0302020204030204" pitchFamily="34" charset="0"/>
              </a:rPr>
              <a:t>57</a:t>
            </a:r>
            <a:r>
              <a:rPr lang="ru-RU" sz="2000" dirty="0" smtClean="0">
                <a:solidFill>
                  <a:srgbClr val="002060"/>
                </a:solidFill>
                <a:latin typeface="DINPro-Bold" pitchFamily="50" charset="0"/>
              </a:rPr>
              <a:t>»</a:t>
            </a:r>
            <a:endParaRPr lang="ru-RU" sz="2000" dirty="0">
              <a:solidFill>
                <a:srgbClr val="002060"/>
              </a:solidFill>
              <a:latin typeface="DINPro-Regular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487972"/>
            <a:ext cx="6400800" cy="757041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п.г.т</a:t>
            </a:r>
            <a:r>
              <a:rPr lang="ru-RU" sz="1800" dirty="0" smtClean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. Приобье, Октябрьский район,</a:t>
            </a:r>
          </a:p>
          <a:p>
            <a:r>
              <a:rPr lang="ru-RU" sz="1800" dirty="0" smtClean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Ханты-Мансийский автономный округ - Югра</a:t>
            </a:r>
            <a:endParaRPr lang="ru-RU" sz="1800" dirty="0">
              <a:solidFill>
                <a:srgbClr val="3D424E"/>
              </a:solidFill>
              <a:latin typeface="DINPro-Regular" pitchFamily="50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104" y="1"/>
            <a:ext cx="1419621" cy="141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699792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HP-PC\AppData\Local\Temp\7zEC2BE6C58\Логотип.jpg"/>
          <p:cNvPicPr>
            <a:picLocks noChangeAspect="1" noChangeArrowheads="1"/>
          </p:cNvPicPr>
          <p:nvPr/>
        </p:nvPicPr>
        <p:blipFill>
          <a:blip r:embed="rId4" cstate="print"/>
          <a:srcRect l="7143" t="14286" r="7143" b="14286"/>
          <a:stretch>
            <a:fillRect/>
          </a:stretch>
        </p:blipFill>
        <p:spPr bwMode="auto">
          <a:xfrm>
            <a:off x="7377952" y="303328"/>
            <a:ext cx="1339552" cy="1116293"/>
          </a:xfrm>
          <a:prstGeom prst="rect">
            <a:avLst/>
          </a:prstGeom>
          <a:noFill/>
        </p:spPr>
      </p:pic>
      <p:pic>
        <p:nvPicPr>
          <p:cNvPr id="4" name="Picture 4" descr="Герб Ханты-Мансийского автономного округа — Югры — Википед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8742" y="339502"/>
            <a:ext cx="720080" cy="83529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99104" y="4361966"/>
            <a:ext cx="2818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D424E"/>
                </a:solidFill>
                <a:latin typeface="DINPro-Regular" pitchFamily="50" charset="0"/>
              </a:rPr>
              <a:t>#</a:t>
            </a:r>
            <a:r>
              <a:rPr lang="ru-RU" dirty="0" err="1" smtClean="0">
                <a:solidFill>
                  <a:srgbClr val="3D424E"/>
                </a:solidFill>
                <a:latin typeface="DINPro-Regular" pitchFamily="50" charset="0"/>
              </a:rPr>
              <a:t>городаменяютсядлянас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53542"/>
            <a:ext cx="2636931" cy="1001486"/>
          </a:xfrm>
        </p:spPr>
        <p:txBody>
          <a:bodyPr>
            <a:noAutofit/>
          </a:bodyPr>
          <a:lstStyle/>
          <a:p>
            <a:pPr algn="l"/>
            <a:r>
              <a:rPr lang="ru-RU" sz="1100" dirty="0" smtClean="0">
                <a:solidFill>
                  <a:srgbClr val="3D424E"/>
                </a:solidFill>
                <a:latin typeface="Cera Pro" pitchFamily="2" charset="0"/>
              </a:rPr>
              <a:t>Эскиз размещения элементов благоустройства</a:t>
            </a: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3623" y="1225057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83541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43623" y="3853543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dirty="0" smtClean="0">
                <a:solidFill>
                  <a:srgbClr val="3D424E"/>
                </a:solidFill>
                <a:latin typeface="Cera Pro" pitchFamily="2" charset="0"/>
              </a:rPr>
              <a:t>Схема размещения элементов благоустройства в плане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183541" y="3853542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dirty="0" smtClean="0">
                <a:solidFill>
                  <a:srgbClr val="3D424E"/>
                </a:solidFill>
                <a:latin typeface="Cera Pro" pitchFamily="2" charset="0"/>
              </a:rPr>
              <a:t>Элементы благоустройства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10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30" y="2551999"/>
            <a:ext cx="2490504" cy="12733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30" y="1250358"/>
            <a:ext cx="2490504" cy="1273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08" y="2422573"/>
            <a:ext cx="954020" cy="6340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95" y="2523779"/>
            <a:ext cx="458510" cy="4316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391" y="1401219"/>
            <a:ext cx="769538" cy="799338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06" y="1858980"/>
            <a:ext cx="779044" cy="14509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57" y="1270600"/>
            <a:ext cx="1833061" cy="2459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ФИНАНСИРОВАНИЕ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11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600500"/>
              </p:ext>
            </p:extLst>
          </p:nvPr>
        </p:nvGraphicFramePr>
        <p:xfrm>
          <a:off x="377788" y="1111054"/>
          <a:ext cx="8317976" cy="3352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024">
                  <a:extLst>
                    <a:ext uri="{9D8B030D-6E8A-4147-A177-3AD203B41FA5}">
                      <a16:colId xmlns:a16="http://schemas.microsoft.com/office/drawing/2014/main" xmlns="" val="1123354026"/>
                    </a:ext>
                  </a:extLst>
                </a:gridCol>
                <a:gridCol w="1156447">
                  <a:extLst>
                    <a:ext uri="{9D8B030D-6E8A-4147-A177-3AD203B41FA5}">
                      <a16:colId xmlns:a16="http://schemas.microsoft.com/office/drawing/2014/main" xmlns="" val="2864767767"/>
                    </a:ext>
                  </a:extLst>
                </a:gridCol>
                <a:gridCol w="1093694">
                  <a:extLst>
                    <a:ext uri="{9D8B030D-6E8A-4147-A177-3AD203B41FA5}">
                      <a16:colId xmlns:a16="http://schemas.microsoft.com/office/drawing/2014/main" xmlns="" val="4006532861"/>
                    </a:ext>
                  </a:extLst>
                </a:gridCol>
                <a:gridCol w="1120588">
                  <a:extLst>
                    <a:ext uri="{9D8B030D-6E8A-4147-A177-3AD203B41FA5}">
                      <a16:colId xmlns:a16="http://schemas.microsoft.com/office/drawing/2014/main" xmlns="" val="2739470100"/>
                    </a:ext>
                  </a:extLst>
                </a:gridCol>
                <a:gridCol w="959223">
                  <a:extLst>
                    <a:ext uri="{9D8B030D-6E8A-4147-A177-3AD203B41FA5}">
                      <a16:colId xmlns:a16="http://schemas.microsoft.com/office/drawing/2014/main" xmlns="" val="1462862384"/>
                    </a:ext>
                  </a:extLst>
                </a:gridCol>
              </a:tblGrid>
              <a:tr h="45649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Источник финансирования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Минимальный перечень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Дополнительный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 перечень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3485651"/>
                  </a:ext>
                </a:extLst>
              </a:tr>
              <a:tr h="456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Объем,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тыс. руб.</a:t>
                      </a:r>
                      <a:endParaRPr lang="ru-RU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Доля в общем объеме, %</a:t>
                      </a:r>
                      <a:endParaRPr lang="ru-RU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Объем,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тыс. руб.</a:t>
                      </a:r>
                      <a:endParaRPr lang="ru-RU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Доля в общем объеме, %</a:t>
                      </a:r>
                      <a:endParaRPr lang="ru-RU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260972"/>
                  </a:ext>
                </a:extLst>
              </a:tr>
              <a:tr h="470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Региональный бюджет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7462,550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85,0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4874,438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24E"/>
                        </a:solidFill>
                        <a:effectLst/>
                        <a:uLnTx/>
                        <a:uFillTx/>
                        <a:latin typeface="Cera Pro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65,0%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24E"/>
                        </a:solidFill>
                        <a:effectLst/>
                        <a:uLnTx/>
                        <a:uFillTx/>
                        <a:latin typeface="Cera Pro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4995101"/>
                  </a:ext>
                </a:extLst>
              </a:tr>
              <a:tr h="331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Муниципальный бюджет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(Октябрьский район)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1316,920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15,0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1124,870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24E"/>
                        </a:solidFill>
                        <a:effectLst/>
                        <a:uLnTx/>
                        <a:uFillTx/>
                        <a:latin typeface="Cera Pro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15,0%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24E"/>
                        </a:solidFill>
                        <a:effectLst/>
                        <a:uLnTx/>
                        <a:uFillTx/>
                        <a:latin typeface="Cera Pro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7493197"/>
                  </a:ext>
                </a:extLst>
              </a:tr>
              <a:tr h="331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Муниципальный бюджет (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пгт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. Приобье)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0,000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1492,328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24E"/>
                        </a:solidFill>
                        <a:effectLst/>
                        <a:uLnTx/>
                        <a:uFillTx/>
                        <a:latin typeface="Cera Pro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19,9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24E"/>
                        </a:solidFill>
                        <a:effectLst/>
                        <a:uLnTx/>
                        <a:uFillTx/>
                        <a:latin typeface="Cera Pro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9612955"/>
                  </a:ext>
                </a:extLst>
              </a:tr>
              <a:tr h="331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Внебюджетные источники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0,000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0,000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24E"/>
                        </a:solidFill>
                        <a:effectLst/>
                        <a:uLnTx/>
                        <a:uFillTx/>
                        <a:latin typeface="Cera Pro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24E"/>
                        </a:solidFill>
                        <a:effectLst/>
                        <a:uLnTx/>
                        <a:uFillTx/>
                        <a:latin typeface="Cera Pro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9553032"/>
                  </a:ext>
                </a:extLst>
              </a:tr>
              <a:tr h="3319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Средства граждан</a:t>
                      </a:r>
                      <a:endParaRPr lang="ru-RU" sz="12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0,000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7,500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24E"/>
                        </a:solidFill>
                        <a:effectLst/>
                        <a:uLnTx/>
                        <a:uFillTx/>
                        <a:latin typeface="Cera Pro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0,1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24E"/>
                        </a:solidFill>
                        <a:effectLst/>
                        <a:uLnTx/>
                        <a:uFillTx/>
                        <a:latin typeface="Cera Pro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8160357"/>
                  </a:ext>
                </a:extLst>
              </a:tr>
              <a:tr h="33199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8779,470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100,0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7499,136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D424E"/>
                          </a:solidFill>
                          <a:effectLst/>
                          <a:uLnTx/>
                          <a:uFillTx/>
                          <a:latin typeface="Cera Pro" pitchFamily="2" charset="0"/>
                          <a:ea typeface="+mn-ea"/>
                          <a:cs typeface="+mn-cs"/>
                        </a:rPr>
                        <a:t>100,0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611295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ВОВЛЕЧЕНИЕ ГРАЖДАН В БЛАГОУСТРОЙСТВО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 fontScale="92500"/>
          </a:bodyPr>
          <a:lstStyle/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ИНСТРУМЕНТЫ ВОВЛЕЧЕНИЯ: 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 качестве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мер, принимаемых для широкого привлечения граждан к определению направлений деятельности по благоустройству территории </a:t>
            </a:r>
            <a:r>
              <a:rPr lang="ru-RU" sz="1400" dirty="0" err="1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г.п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. Приобье осуществлялось: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- размещение информации о планах по благоустройству в средствах массовой информации – на официальном сайте администрации городского поселения Приобье http://priobie.ru .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- проведение опросов населения для определения стратегии благоустройства поселения, 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- проведение собраний с собственниками жилых помещений многоквартирных домов на предмет благоустройства дворовой территории;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- доведение информации о конкурсе проектов инициативного бюджетирования на официальном сайте администрации городского поселения Приобье в разделе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«Приоритетный проект «Формирование комфортной городской среды»</a:t>
            </a: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РЕЗУЛЬТАТЫ ВОВЛЕЧЕНИЯ: 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Вопрос о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благоустройстве и необходимости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включения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 приоритетный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проект «Формирование комфортной городской среды» благоустройства дворовой территории </a:t>
            </a:r>
            <a:r>
              <a:rPr lang="ru-RU" sz="1400" dirty="0" err="1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пгт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. Приобье, ул. Строителей д. 57,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рассмотрен на общественном совете при главе </a:t>
            </a:r>
            <a:r>
              <a:rPr lang="ru-RU" sz="1400" dirty="0" err="1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г.п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.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Приобье. Проведено обсуждение перечня мероприятий по благоустройству территории с жителями данного дома, обсужден проект, принято решение о передаче реализованного объекта благоустройства в сосав общего имущества собственников помещений в многоквартирном доме, принято решение о форме участия жителей в реализации проекта.</a:t>
            </a: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12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ФОТОГРАФИИ ПРОВОДИМЫХ МЕРОПРИЯТИЙ 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53542"/>
            <a:ext cx="3943672" cy="569878"/>
          </a:xfrm>
        </p:spPr>
        <p:txBody>
          <a:bodyPr>
            <a:noAutofit/>
          </a:bodyPr>
          <a:lstStyle/>
          <a:p>
            <a:pPr algn="l"/>
            <a:r>
              <a:rPr lang="ru-RU" sz="1100" dirty="0" smtClean="0">
                <a:solidFill>
                  <a:srgbClr val="3D424E"/>
                </a:solidFill>
                <a:latin typeface="Cera Pro" pitchFamily="2" charset="0"/>
              </a:rPr>
              <a:t>Общественный совет при главе </a:t>
            </a:r>
            <a:r>
              <a:rPr lang="ru-RU" sz="1100" dirty="0" err="1" smtClean="0">
                <a:solidFill>
                  <a:srgbClr val="3D424E"/>
                </a:solidFill>
                <a:latin typeface="Cera Pro" pitchFamily="2" charset="0"/>
              </a:rPr>
              <a:t>г.п</a:t>
            </a:r>
            <a:r>
              <a:rPr lang="ru-RU" sz="1100" dirty="0" smtClean="0">
                <a:solidFill>
                  <a:srgbClr val="3D424E"/>
                </a:solidFill>
                <a:latin typeface="Cera Pro" pitchFamily="2" charset="0"/>
              </a:rPr>
              <a:t>. Приобье</a:t>
            </a: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8"/>
            <a:ext cx="3943672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63671" y="1225058"/>
            <a:ext cx="365680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5163671" y="3853542"/>
            <a:ext cx="365680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Cera Pro" pitchFamily="2" charset="0"/>
                <a:ea typeface="+mn-ea"/>
                <a:cs typeface="+mn-cs"/>
              </a:rPr>
              <a:t>Дворовая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Cera Pro" pitchFamily="2" charset="0"/>
                <a:ea typeface="+mn-ea"/>
                <a:cs typeface="+mn-cs"/>
              </a:rPr>
              <a:t> территория </a:t>
            </a:r>
            <a:r>
              <a:rPr kumimoji="0" lang="ru-RU" sz="1100" b="0" i="0" u="none" strike="noStrike" kern="1200" cap="none" spc="0" normalizeH="0" noProof="0" dirty="0" err="1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Cera Pro" pitchFamily="2" charset="0"/>
                <a:ea typeface="+mn-ea"/>
                <a:cs typeface="+mn-cs"/>
              </a:rPr>
              <a:t>пгт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Cera Pro" pitchFamily="2" charset="0"/>
                <a:ea typeface="+mn-ea"/>
                <a:cs typeface="+mn-cs"/>
              </a:rPr>
              <a:t>. Приобье,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Cera Pro" pitchFamily="2" charset="0"/>
                <a:ea typeface="+mn-ea"/>
                <a:cs typeface="+mn-cs"/>
              </a:rPr>
              <a:t>ул. Строителей д. 57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13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9" y="1287653"/>
            <a:ext cx="3781836" cy="2521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16" y="1278688"/>
            <a:ext cx="3516415" cy="2521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ОПИСАНИЕ ДОПОЛНИТЕЛЬНЫХ МЕРОПРИЯТИЙ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 fontScale="92500"/>
          </a:bodyPr>
          <a:lstStyle/>
          <a:p>
            <a:pPr marL="0" lvl="1" algn="just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      Обеспечение доступности дворовой территории по ул. Строителей д. 57, </a:t>
            </a:r>
            <a:r>
              <a:rPr lang="ru-RU" sz="1400" dirty="0" err="1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пгт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. Приобье, проектирования для инвалидов и маломобильных групп населения предусмотрено посредством стыкования пешеходных зон дворовой территории с пешеходными и транспортными коммуникациями общего пользования в одном уровне. Также предусмотрено устройство пандуса.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     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При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проектировании учитываются безопасность, экологичность и комфорт благоустраиваемой территории: покрытие проезда предусмотрено из асфальтобетона, что повысит комфортность эксплуатации территории; установка урн приведет к повышению экологичности территории, устройство пандуса предполагает повышение безопасности для представителей маломобильных групп населения, к тому же на территории, прилежащей к жилому дому № 57 по ул. Строителей в 2019 году оборудуется место (площадка) накопления ТКО, отвечающая требованиям СанПиН 42-128-4690-88 «Санитарные правила содержания территории населенных мест», СанПиН 2.1.2.2645-10 «Санитарно-эпидемиологические требования к условиям проживания в жилых зданиях и помещениях».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      Обеспечение синхронизации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региональными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и муниципальными программами (планами)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ремонта: в 2019-2021 годах «Югорским фондом капитального ремонта» проводится капитальный ремонт жилого дома по данному адресу. 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      Обеспечение </a:t>
            </a:r>
            <a:r>
              <a:rPr lang="ru-RU" sz="1400" dirty="0" err="1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всесезонности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использования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проекта: реализация проекта обеспечит всесезонность использования территории, минимизирует весеннюю и осеннюю слякоть на подъездах и подходах к дому, обеспечит безопасность дворовой территории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.</a:t>
            </a: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14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ОБЩАЯ ИНФОРМАЦИЯ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1400" u="sng" dirty="0" smtClean="0">
                <a:solidFill>
                  <a:srgbClr val="002060"/>
                </a:solidFill>
                <a:latin typeface="Cera Pro" pitchFamily="2" charset="0"/>
                <a:cs typeface="Calibri Light" panose="020F0302020204030204" pitchFamily="34" charset="0"/>
              </a:rPr>
              <a:t>НАЗВАНИЕ ПРОЕКТА</a:t>
            </a:r>
            <a:r>
              <a:rPr lang="ru-RU" sz="1400" dirty="0" smtClean="0">
                <a:solidFill>
                  <a:srgbClr val="002060"/>
                </a:solidFill>
                <a:latin typeface="Cera Pro" pitchFamily="2" charset="0"/>
                <a:cs typeface="Calibri Light" panose="020F0302020204030204" pitchFamily="34" charset="0"/>
              </a:rPr>
              <a:t>: «Благоустройство дворовой </a:t>
            </a:r>
            <a:r>
              <a:rPr lang="ru-RU" sz="1400" dirty="0" smtClean="0">
                <a:solidFill>
                  <a:srgbClr val="002060"/>
                </a:solidFill>
                <a:latin typeface="Cera Pro" pitchFamily="2" charset="0"/>
                <a:cs typeface="Calibri Light" panose="020F0302020204030204" pitchFamily="34" charset="0"/>
              </a:rPr>
              <a:t>территории </a:t>
            </a:r>
            <a:r>
              <a:rPr lang="ru-RU" sz="1400" dirty="0" smtClean="0">
                <a:solidFill>
                  <a:srgbClr val="002060"/>
                </a:solidFill>
                <a:latin typeface="Cera Pro" pitchFamily="2" charset="0"/>
                <a:cs typeface="Calibri Light" panose="020F0302020204030204" pitchFamily="34" charset="0"/>
              </a:rPr>
              <a:t>пгт. Приобье, ул. Строителей д. 57»</a:t>
            </a:r>
            <a:endParaRPr lang="ru-RU" sz="1400" dirty="0" smtClean="0">
              <a:solidFill>
                <a:srgbClr val="002060"/>
              </a:solidFill>
              <a:latin typeface="DINPro-Bold" pitchFamily="50" charset="0"/>
              <a:ea typeface="+mj-ea"/>
              <a:cs typeface="+mj-cs"/>
            </a:endParaRPr>
          </a:p>
          <a:p>
            <a:pPr lvl="0" algn="just"/>
            <a:r>
              <a:rPr lang="ru-RU" sz="1400" u="sng" dirty="0" smtClean="0">
                <a:solidFill>
                  <a:srgbClr val="002060"/>
                </a:solidFill>
                <a:latin typeface="Cera Pro" pitchFamily="2" charset="0"/>
                <a:cs typeface="Calibri Light" panose="020F0302020204030204" pitchFamily="34" charset="0"/>
              </a:rPr>
              <a:t>МЕСТОПОЛОЖЕНИЕ</a:t>
            </a:r>
            <a:r>
              <a:rPr lang="ru-RU" sz="1400" dirty="0" smtClean="0">
                <a:solidFill>
                  <a:srgbClr val="002060"/>
                </a:solidFill>
                <a:latin typeface="Cera Pro" pitchFamily="2" charset="0"/>
                <a:cs typeface="Calibri Light" panose="020F0302020204030204" pitchFamily="34" charset="0"/>
              </a:rPr>
              <a:t>: ул. Строителей д. 57, </a:t>
            </a:r>
            <a:r>
              <a:rPr lang="ru-RU" sz="1400" dirty="0" err="1" smtClean="0">
                <a:solidFill>
                  <a:srgbClr val="002060"/>
                </a:solidFill>
                <a:latin typeface="Cera Pro" pitchFamily="2" charset="0"/>
                <a:cs typeface="Calibri Light" panose="020F0302020204030204" pitchFamily="34" charset="0"/>
              </a:rPr>
              <a:t>пгт</a:t>
            </a:r>
            <a:r>
              <a:rPr lang="ru-RU" sz="1400" dirty="0" smtClean="0">
                <a:solidFill>
                  <a:srgbClr val="002060"/>
                </a:solidFill>
                <a:latin typeface="Cera Pro" pitchFamily="2" charset="0"/>
                <a:cs typeface="Calibri Light" panose="020F0302020204030204" pitchFamily="34" charset="0"/>
              </a:rPr>
              <a:t>. Приобье, Октябрьского района, Ханты-Мансийского автономного округа-Югры</a:t>
            </a:r>
            <a:endParaRPr lang="ru-RU" sz="1400" dirty="0">
              <a:solidFill>
                <a:srgbClr val="002060"/>
              </a:solidFill>
              <a:latin typeface="DINPro-Regular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u="sng" dirty="0" smtClean="0">
                <a:solidFill>
                  <a:srgbClr val="002060"/>
                </a:solidFill>
                <a:latin typeface="Cera Pro" pitchFamily="2" charset="0"/>
                <a:cs typeface="Calibri Light" panose="020F0302020204030204" pitchFamily="34" charset="0"/>
              </a:rPr>
              <a:t>ИНФОРМАЦИЯ ПО ТЕКУЩЕМУ ИСПОЛЬЗОВАНИЮ</a:t>
            </a:r>
            <a:r>
              <a:rPr lang="ru-RU" sz="1400" dirty="0" smtClean="0">
                <a:solidFill>
                  <a:srgbClr val="002060"/>
                </a:solidFill>
                <a:latin typeface="Cera Pro" pitchFamily="2" charset="0"/>
                <a:cs typeface="Calibri Light" panose="020F0302020204030204" pitchFamily="34" charset="0"/>
              </a:rPr>
              <a:t>: дворовая территория многоквартирного дома</a:t>
            </a:r>
          </a:p>
          <a:p>
            <a:pPr lvl="0" algn="just">
              <a:lnSpc>
                <a:spcPct val="150000"/>
              </a:lnSpc>
            </a:pPr>
            <a:r>
              <a:rPr lang="ru-RU" sz="1400" u="sng" dirty="0">
                <a:solidFill>
                  <a:srgbClr val="002060"/>
                </a:solidFill>
                <a:latin typeface="Cera Pro" pitchFamily="2" charset="0"/>
                <a:cs typeface="Calibri Light" panose="020F0302020204030204" pitchFamily="34" charset="0"/>
              </a:rPr>
              <a:t>ОБОСНОВАНИЕ НЕОБХОДИМОСТИ БЛАГОУСТРОЙСТВА</a:t>
            </a:r>
            <a:r>
              <a:rPr lang="ru-RU" sz="1400" dirty="0">
                <a:solidFill>
                  <a:srgbClr val="002060"/>
                </a:solidFill>
                <a:latin typeface="Cera Pro" pitchFamily="2" charset="0"/>
                <a:cs typeface="Calibri Light" panose="020F0302020204030204" pitchFamily="34" charset="0"/>
              </a:rPr>
              <a:t>: </a:t>
            </a:r>
          </a:p>
          <a:p>
            <a:pPr lvl="0" algn="just">
              <a:lnSpc>
                <a:spcPct val="120000"/>
              </a:lnSpc>
            </a:pPr>
            <a:r>
              <a:rPr lang="ru-RU" sz="1400" dirty="0">
                <a:solidFill>
                  <a:srgbClr val="00206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          В многоквартирном жилом доме № 57 по ул. Строителей 30 квартир, в доме проживает 53 человека, в том числе дети и жители преклонного возраста.</a:t>
            </a:r>
          </a:p>
          <a:p>
            <a:pPr lvl="0" algn="just"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          Для жителей данного дома необходимо проведение благоустройства дворовой территории, в связи с пришедшими в непригодное к дальнейшей эксплуатации состояние функциональными характеристиками.</a:t>
            </a:r>
          </a:p>
          <a:p>
            <a:pPr lvl="0" algn="just"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          Кроме того, в 2029-2020 г. «Югорским фондом капитального ремонта» ведется капитальный ремонт данного дома; в течение 2018-2019 годов в рамках реализации проекта инициативного бюджетирования на близлежащей территории разбит сквер «Солнечный» для проведение досуга жителей поселения, в частности близлежащих домов; пешеходные и транспортные коммуникации общего пользования в районе дома № 57 по ул. Строителей с асфальтобетонным покрытием.</a:t>
            </a:r>
          </a:p>
          <a:p>
            <a:pPr lvl="0" algn="just"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          На основании вышеизложенных фактов, для повышения комфортности условий и повышения безопасности жизни граждан, проведение работ по благоустройству указанной территории является особенно актуальным. </a:t>
            </a:r>
            <a:endParaRPr lang="ru-RU" sz="1400" dirty="0">
              <a:solidFill>
                <a:srgbClr val="002060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СИТУАЦИОННЫЙ ПЛАН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9" y="1225058"/>
            <a:ext cx="4324406" cy="3616366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7154" y="1225057"/>
            <a:ext cx="4033318" cy="3586429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Clr>
                <a:srgbClr val="000000"/>
              </a:buClr>
            </a:pPr>
            <a:r>
              <a:rPr lang="ru-RU" sz="1100" kern="0" dirty="0" smtClean="0">
                <a:solidFill>
                  <a:srgbClr val="00206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         На </a:t>
            </a:r>
            <a:r>
              <a:rPr lang="ru-RU" sz="1100" kern="0" dirty="0">
                <a:solidFill>
                  <a:srgbClr val="00206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сегодняшний день территория представляет собой требующую ремонта благоустроенную прилегающую к многоквартирному дому территорию: </a:t>
            </a:r>
          </a:p>
          <a:p>
            <a:pPr marL="342900" lvl="0" indent="-342900" algn="just" fontAlgn="base">
              <a:spcAft>
                <a:spcPct val="0"/>
              </a:spcAft>
              <a:buClr>
                <a:srgbClr val="000000"/>
              </a:buClr>
              <a:buFontTx/>
              <a:buChar char="-"/>
            </a:pPr>
            <a:r>
              <a:rPr lang="ru-RU" sz="1100" kern="0" dirty="0">
                <a:solidFill>
                  <a:srgbClr val="00206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Покрытие дворового проезда – железобетонные плиты, на поверхности которых имеются сколы, плиты просели, ширина проезда неравномерна. Стоянка личного транспорта осуществляется на газоне или на проезде, что затрудняет возможность к передвижению прочих участников дорожного движения, загромождает территорию, приводит к повреждению зеленых насаждений.</a:t>
            </a:r>
          </a:p>
          <a:p>
            <a:pPr marL="342900" lvl="0" indent="-342900" algn="just" fontAlgn="base">
              <a:spcAft>
                <a:spcPct val="0"/>
              </a:spcAft>
              <a:buClr>
                <a:srgbClr val="000000"/>
              </a:buClr>
              <a:buFontTx/>
              <a:buChar char="-"/>
            </a:pPr>
            <a:r>
              <a:rPr lang="ru-RU" sz="1100" kern="0" dirty="0">
                <a:solidFill>
                  <a:srgbClr val="00206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На поверхности железобетонного тротуара имеются трещины, местами имеются просадки поверхности</a:t>
            </a:r>
            <a:r>
              <a:rPr lang="ru-RU" sz="1100" kern="0" dirty="0" smtClean="0">
                <a:solidFill>
                  <a:srgbClr val="00206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.</a:t>
            </a:r>
          </a:p>
          <a:p>
            <a:pPr marL="342900" lvl="0" indent="-342900" algn="just" fontAlgn="base">
              <a:spcAft>
                <a:spcPct val="0"/>
              </a:spcAft>
              <a:buClr>
                <a:srgbClr val="000000"/>
              </a:buClr>
              <a:buFontTx/>
              <a:buChar char="-"/>
            </a:pPr>
            <a:r>
              <a:rPr lang="ru-RU" sz="1100" kern="0" dirty="0" smtClean="0">
                <a:solidFill>
                  <a:srgbClr val="00206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Существующее </a:t>
            </a:r>
            <a:r>
              <a:rPr lang="ru-RU" sz="1100" kern="0" dirty="0">
                <a:solidFill>
                  <a:srgbClr val="00206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освещение – светильники с ртутными лампами на опорах линии электропередач, не охватывающие полностью дворовую территорию.</a:t>
            </a:r>
          </a:p>
          <a:p>
            <a:pPr marL="342900" lvl="0" indent="-342900" algn="just" fontAlgn="base">
              <a:spcAft>
                <a:spcPct val="0"/>
              </a:spcAft>
              <a:buClr>
                <a:srgbClr val="000000"/>
              </a:buClr>
              <a:buFontTx/>
              <a:buChar char="-"/>
            </a:pPr>
            <a:r>
              <a:rPr lang="ru-RU" sz="1100" kern="0" dirty="0">
                <a:solidFill>
                  <a:srgbClr val="00206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Скамейки и урны отсутствуют</a:t>
            </a:r>
            <a:r>
              <a:rPr lang="ru-RU" sz="1100" kern="0" dirty="0" smtClean="0">
                <a:solidFill>
                  <a:srgbClr val="00206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.</a:t>
            </a: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1266673"/>
            <a:ext cx="4270146" cy="351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ФОТОФИКСАЦИЯ СУЩЕСТВУЮЩЕЙ СИТУАЦИИ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3623" y="1225057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83541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80" y="1601703"/>
            <a:ext cx="2450804" cy="1835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111" y="1620596"/>
            <a:ext cx="2447953" cy="1837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631" y="1306935"/>
            <a:ext cx="2042337" cy="2464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ОБЩАЯ ИНФОРМАЦИЯ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Cera Pro" pitchFamily="2" charset="0"/>
                <a:cs typeface="Calibri Light" panose="020F0302020204030204" pitchFamily="34" charset="0"/>
              </a:rPr>
              <a:t>РЕКВИЗИТЫ ВЫПИСКИ ИЗ ЕГРН: Кадастровый номер земельного участка, расположенного по адресу д. 57, ул. Строителей, </a:t>
            </a:r>
            <a:r>
              <a:rPr lang="ru-RU" sz="1400" dirty="0" err="1" smtClean="0">
                <a:solidFill>
                  <a:srgbClr val="002060"/>
                </a:solidFill>
                <a:latin typeface="Cera Pro" pitchFamily="2" charset="0"/>
                <a:cs typeface="Calibri Light" panose="020F0302020204030204" pitchFamily="34" charset="0"/>
              </a:rPr>
              <a:t>пгт</a:t>
            </a:r>
            <a:r>
              <a:rPr lang="ru-RU" sz="1400" dirty="0" smtClean="0">
                <a:solidFill>
                  <a:srgbClr val="002060"/>
                </a:solidFill>
                <a:latin typeface="Cera Pro" pitchFamily="2" charset="0"/>
                <a:cs typeface="Calibri Light" panose="020F0302020204030204" pitchFamily="34" charset="0"/>
              </a:rPr>
              <a:t>. Приобье, Октябрьский р-н ХМАО-Югра: 86:07:0102004:11745, вид разрешенного использования – средне этажная жилая застройка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Cera Pro" pitchFamily="2" charset="0"/>
                <a:cs typeface="Calibri Light" panose="020F0302020204030204" pitchFamily="34" charset="0"/>
              </a:rPr>
              <a:t>ИНФОРМАЦИЯ ОБ ОБЪЕКТАХ КАПСТРОЯ: На земельном участке расположен многоквартирный жилой дом.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Cera Pro" pitchFamily="2" charset="0"/>
                <a:cs typeface="Calibri Light" panose="020F0302020204030204" pitchFamily="34" charset="0"/>
              </a:rPr>
              <a:t>НАЛИЧИЕ ОХРАННЫХ ЗОН: Охранные зоны на территории земельного участка отсутствуют.</a:t>
            </a:r>
          </a:p>
          <a:p>
            <a:pPr lvl="0" algn="just"/>
            <a:endParaRPr lang="ru-RU" sz="1400" dirty="0" smtClean="0">
              <a:solidFill>
                <a:srgbClr val="002060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lvl="0" algn="just"/>
            <a:r>
              <a:rPr lang="ru-RU" sz="1400" dirty="0" smtClean="0">
                <a:solidFill>
                  <a:srgbClr val="002060"/>
                </a:solidFill>
                <a:latin typeface="Cera Pro" pitchFamily="2" charset="0"/>
                <a:cs typeface="Calibri Light" panose="020F0302020204030204" pitchFamily="34" charset="0"/>
              </a:rPr>
              <a:t>НАЛИЧИЕ ИНЖЕНЕРНЫХ СЕТЕЙ: По территории земельного участка по ул. Строителей д. 57, </a:t>
            </a:r>
            <a:r>
              <a:rPr lang="ru-RU" sz="1400" dirty="0" err="1" smtClean="0">
                <a:solidFill>
                  <a:srgbClr val="002060"/>
                </a:solidFill>
                <a:latin typeface="Cera Pro" pitchFamily="2" charset="0"/>
                <a:cs typeface="Calibri Light" panose="020F0302020204030204" pitchFamily="34" charset="0"/>
              </a:rPr>
              <a:t>г.п</a:t>
            </a:r>
            <a:r>
              <a:rPr lang="ru-RU" sz="1400" dirty="0" smtClean="0">
                <a:solidFill>
                  <a:srgbClr val="002060"/>
                </a:solidFill>
                <a:latin typeface="Cera Pro" pitchFamily="2" charset="0"/>
                <a:cs typeface="Calibri Light" panose="020F0302020204030204" pitchFamily="34" charset="0"/>
              </a:rPr>
              <a:t>. Приобье, проходят подводящие инженерные коммуникации систем </a:t>
            </a:r>
            <a:r>
              <a:rPr lang="ru-RU" sz="1400" dirty="0" err="1" smtClean="0">
                <a:solidFill>
                  <a:srgbClr val="002060"/>
                </a:solidFill>
                <a:latin typeface="Cera Pro" pitchFamily="2" charset="0"/>
                <a:cs typeface="Calibri Light" panose="020F0302020204030204" pitchFamily="34" charset="0"/>
              </a:rPr>
              <a:t>тепловодоснабжения</a:t>
            </a:r>
            <a:r>
              <a:rPr lang="ru-RU" sz="1400" dirty="0" smtClean="0">
                <a:solidFill>
                  <a:srgbClr val="002060"/>
                </a:solidFill>
                <a:latin typeface="Cera Pro" pitchFamily="2" charset="0"/>
                <a:cs typeface="Calibri Light" panose="020F0302020204030204" pitchFamily="34" charset="0"/>
              </a:rPr>
              <a:t> и канализации.</a:t>
            </a:r>
          </a:p>
          <a:p>
            <a:pPr marL="342900" indent="-342900">
              <a:lnSpc>
                <a:spcPct val="150000"/>
              </a:lnSpc>
            </a:pPr>
            <a:endParaRPr lang="ru-RU" sz="14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ОПИСАНИЕ КОНЦЕПТУАЛЬНЫХ И ПРОЕКТНЫХ РЕШЕНИЙ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marL="0" lvl="1" algn="just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КОНЦЕПТУАЛЬНАЯ ИДЕЯ: </a:t>
            </a: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Благоустройство дворовой территории предусматривает: проведение ремонта дворового, ремонт; устройство освещения территории; установку скамеек и урн; устройство пандуса. Проектом предусмотрено применение современных технологий и материалов, предполагающих более длительную и экономичную эксплуатацию объекта.</a:t>
            </a: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ПРОЕКТНЫЕ РЕШЕНИЯ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: </a:t>
            </a: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 рамках минимального перечня проектом предусмотрено:</a:t>
            </a:r>
          </a:p>
          <a:p>
            <a:pPr marL="0" lvl="1" algn="just">
              <a:spcBef>
                <a:spcPct val="0"/>
              </a:spcBef>
            </a:pPr>
            <a:r>
              <a:rPr lang="ru-RU" sz="1400" u="sng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Ремонт </a:t>
            </a:r>
            <a:r>
              <a:rPr lang="ru-RU" sz="1400" u="sng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дворового </a:t>
            </a:r>
            <a:r>
              <a:rPr lang="ru-RU" sz="1400" u="sng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проезда: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замена существующего покрытия из железобетонных плит, утративших свои несущие характеристики, асфальтобетонным покрытием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расчетной толщиной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доведением ширины проезда до 5,5 м.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Предусматривается размещение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стоянки для автомобилей  на 9 парковочных мест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. Предусмотрено соединение проезда с существующими транспортными коммуникациями поселения.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1886"/>
            <a:ext cx="8229600" cy="4202737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None/>
            </a:pPr>
            <a:r>
              <a:rPr lang="ru-RU" sz="1400" u="sng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Ремонт тротуара: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замена железобетонного покрытия на покрытие из тротуарной плитки. Проектом предусмотрено стыкование тротуара с существующими пешеходными коммуникациями, проходящими в районе ул. Строителей, в том числе с учетом потребности инвалидов и лиц с ограниченными возможностями. В месте пересечения с инженерными коммуникациями предусмотрено устройство пешеходного мостика.</a:t>
            </a:r>
            <a:endParaRPr lang="ru-RU" sz="1400" u="sng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indent="0" algn="just">
              <a:spcBef>
                <a:spcPct val="0"/>
              </a:spcBef>
              <a:buNone/>
            </a:pPr>
            <a:endParaRPr lang="ru-RU" sz="1400" u="sng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indent="0" algn="just">
              <a:spcBef>
                <a:spcPct val="0"/>
              </a:spcBef>
              <a:buNone/>
            </a:pPr>
            <a:r>
              <a:rPr lang="ru-RU" sz="1400" u="sng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Освещение: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проектом предусмотрена установка вдоль пешеходной зоны опор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уличного освещения, высотой до 6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м с размещением на них по 1 светодиодному светильнику. В части обеспечения безопасности жителей дома прокладка кабеля производится подземным способом.</a:t>
            </a:r>
          </a:p>
          <a:p>
            <a:pPr marL="0" lvl="1" indent="0" algn="just">
              <a:spcBef>
                <a:spcPct val="0"/>
              </a:spcBef>
              <a:buNone/>
            </a:pP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indent="0" algn="just">
              <a:spcBef>
                <a:spcPct val="0"/>
              </a:spcBef>
              <a:buNone/>
            </a:pPr>
            <a:r>
              <a:rPr lang="ru-RU" sz="1400" u="sng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Малые архитектурные формы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: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Проектом предусмотрена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установка скамеек и урн – по одной к каждому подъезду, общим количеством 4 шт. каждого элемента. </a:t>
            </a:r>
          </a:p>
          <a:p>
            <a:pPr marL="0" lvl="1" indent="0" algn="just">
              <a:spcBef>
                <a:spcPct val="0"/>
              </a:spcBef>
              <a:buNone/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     В местах установки скамеек и урн предусматривается покрытие, равнозначное покрытию пешеходных зон и в одном уровне.</a:t>
            </a:r>
          </a:p>
          <a:p>
            <a:pPr marL="0" lvl="1" indent="0" algn="just">
              <a:spcBef>
                <a:spcPct val="0"/>
              </a:spcBef>
              <a:buNone/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</a:t>
            </a:r>
            <a:endParaRPr lang="ru-RU" sz="1400" u="sng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162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8722"/>
            <a:ext cx="8229600" cy="2790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cap="all" dirty="0" smtClean="0">
                <a:latin typeface="Cera Pro"/>
              </a:rPr>
              <a:t>Основные технико-экономические показатели</a:t>
            </a:r>
            <a:r>
              <a:rPr lang="ru-RU" sz="1400" u="sng" dirty="0" smtClean="0">
                <a:latin typeface="Cera Pro"/>
              </a:rPr>
              <a:t>: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Cera Pro"/>
              </a:rPr>
              <a:t>Благоустройство дворовой территории многоквартирного жилого дома № 57 по ул. Строителей повлечет рост числа благоустроенных дворовых территорий городского  поселения.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Cera Pro"/>
              </a:rPr>
              <a:t>Асфальтирование проезда и ремонт тротуара повлечет увеличение площади территорий с качественным покрытием проездов и пешеходных зон. 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Cera Pro"/>
              </a:rPr>
              <a:t>Использование в качестве освещения территории светильники со светодиодными лампами приведет к экономии электроэнергии, помимо этого срок службы таких ламп более длительный, чем у используемых ранее ртутных.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Cera Pro"/>
              </a:rPr>
              <a:t>Установка скамеек позволит жителям проводить время на открытом воздухе на прилежащей к дому территории. 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Cera Pro"/>
              </a:rPr>
              <a:t>Установка урн – повысит экологичность двора. </a:t>
            </a:r>
            <a:endParaRPr lang="ru-RU" sz="1400" dirty="0">
              <a:latin typeface="Cera Pro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34" y="2988864"/>
            <a:ext cx="7962066" cy="117053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163786"/>
            <a:ext cx="8363272" cy="681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cap="all" dirty="0" smtClean="0">
                <a:latin typeface="Cera Pro"/>
              </a:rPr>
              <a:t>Сроки </a:t>
            </a:r>
            <a:r>
              <a:rPr lang="ru-RU" sz="1400" cap="all" dirty="0">
                <a:latin typeface="Cera Pro"/>
              </a:rPr>
              <a:t>и этапы реализации проекта: </a:t>
            </a:r>
            <a:r>
              <a:rPr lang="ru-RU" sz="1400" dirty="0">
                <a:latin typeface="Cera Pro"/>
              </a:rPr>
              <a:t>благоустройство дворовой территории </a:t>
            </a:r>
            <a:r>
              <a:rPr lang="ru-RU" sz="1400" dirty="0" err="1">
                <a:latin typeface="Cera Pro"/>
              </a:rPr>
              <a:t>п.г.т</a:t>
            </a:r>
            <a:r>
              <a:rPr lang="ru-RU" sz="1400" dirty="0">
                <a:latin typeface="Cera Pro"/>
              </a:rPr>
              <a:t>. Приобье, ул. Строителей д. 57 планируется провести в </a:t>
            </a:r>
            <a:r>
              <a:rPr lang="ru-RU" sz="1400" dirty="0" smtClean="0">
                <a:latin typeface="Cera Pro"/>
              </a:rPr>
              <a:t>2021 </a:t>
            </a:r>
            <a:r>
              <a:rPr lang="ru-RU" sz="1400" dirty="0">
                <a:latin typeface="Cera Pro"/>
              </a:rPr>
              <a:t>году. Работы по благоустройству предполагается провести в один этап.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899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97" y="1111250"/>
            <a:ext cx="6786205" cy="3482975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5576" y="195487"/>
            <a:ext cx="77003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smtClean="0">
                <a:solidFill>
                  <a:srgbClr val="3D424E"/>
                </a:solidFill>
                <a:latin typeface="DINPro-Medium" pitchFamily="50" charset="0"/>
              </a:rPr>
              <a:t>ВИЗУАЛЬНЫЕ ОБРАЗЫ И СХЕМЫ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9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8427769"/>
      </p:ext>
    </p:extLst>
  </p:cSld>
  <p:clrMapOvr>
    <a:masterClrMapping/>
  </p:clrMapOvr>
</p:sld>
</file>

<file path=ppt/theme/theme1.xml><?xml version="1.0" encoding="utf-8"?>
<a:theme xmlns:a="http://schemas.openxmlformats.org/drawingml/2006/main" name="ФКГ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ФКГС</Template>
  <TotalTime>1840</TotalTime>
  <Words>1315</Words>
  <Application>Microsoft Office PowerPoint</Application>
  <PresentationFormat>Экран (16:9)</PresentationFormat>
  <Paragraphs>127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ФКГС</vt:lpstr>
      <vt:lpstr>«Благоустройство дворовой территории пгт. Приобье, ул. Строителей д. 57»</vt:lpstr>
      <vt:lpstr>ОБЩАЯ ИНФОРМАЦИЯ</vt:lpstr>
      <vt:lpstr>СИТУАЦИОННЫЙ ПЛАН</vt:lpstr>
      <vt:lpstr>ФОТОФИКСАЦИЯ СУЩЕСТВУЮЩЕЙ СИТУАЦИИ</vt:lpstr>
      <vt:lpstr>ОБЩАЯ ИНФОРМАЦИЯ</vt:lpstr>
      <vt:lpstr>ОПИСАНИЕ КОНЦЕПТУАЛЬНЫХ И ПРОЕКТНЫХ РЕШЕНИЙ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ФИНАНСИРОВАНИЕ</vt:lpstr>
      <vt:lpstr>ВОВЛЕЧЕНИЕ ГРАЖДАН В БЛАГОУСТРОЙСТВО</vt:lpstr>
      <vt:lpstr>ФОТОГРАФИИ ПРОВОДИМЫХ МЕРОПРИЯТИЙ </vt:lpstr>
      <vt:lpstr>ОПИСАНИЕ ДОПОЛНИТЕЛЬНЫХ МЕРОПРИЯТИЙ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«НАИМЕНОВАНИЕ ПРОЕКТА БЛАГОУСТРОЙСТВА»</dc:title>
  <dc:creator>HP-PC</dc:creator>
  <cp:lastModifiedBy>DyachenkoAA</cp:lastModifiedBy>
  <cp:revision>49</cp:revision>
  <dcterms:created xsi:type="dcterms:W3CDTF">2020-06-29T06:13:42Z</dcterms:created>
  <dcterms:modified xsi:type="dcterms:W3CDTF">2020-11-13T07:19:08Z</dcterms:modified>
</cp:coreProperties>
</file>