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56" r:id="rId3"/>
    <p:sldId id="257" r:id="rId4"/>
    <p:sldId id="258" r:id="rId5"/>
    <p:sldId id="278" r:id="rId6"/>
    <p:sldId id="267" r:id="rId7"/>
    <p:sldId id="260" r:id="rId8"/>
    <p:sldId id="261" r:id="rId9"/>
    <p:sldId id="282" r:id="rId10"/>
    <p:sldId id="283" r:id="rId11"/>
    <p:sldId id="264" r:id="rId12"/>
    <p:sldId id="268" r:id="rId13"/>
    <p:sldId id="281" r:id="rId14"/>
    <p:sldId id="270" r:id="rId15"/>
    <p:sldId id="271" r:id="rId16"/>
    <p:sldId id="272" r:id="rId17"/>
    <p:sldId id="284" r:id="rId18"/>
    <p:sldId id="273" r:id="rId19"/>
    <p:sldId id="27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1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5000">
    <p:wipe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716016" y="4948535"/>
            <a:ext cx="4046984" cy="1550453"/>
          </a:xfrm>
        </p:spPr>
        <p:txBody>
          <a:bodyPr/>
          <a:lstStyle/>
          <a:p>
            <a:pPr algn="r"/>
            <a:r>
              <a:rPr lang="ru-RU" dirty="0" smtClean="0"/>
              <a:t>Презентацию подготовила:</a:t>
            </a:r>
          </a:p>
          <a:p>
            <a:pPr algn="r"/>
            <a:r>
              <a:rPr lang="ru-RU" dirty="0" smtClean="0"/>
              <a:t>Летунова </a:t>
            </a:r>
            <a:r>
              <a:rPr lang="ru-RU" smtClean="0"/>
              <a:t>Яна </a:t>
            </a:r>
            <a:endParaRPr lang="ru-RU" dirty="0" smtClean="0"/>
          </a:p>
          <a:p>
            <a:pPr algn="r"/>
            <a:r>
              <a:rPr lang="ru-RU" dirty="0" smtClean="0"/>
              <a:t>11 лет</a:t>
            </a:r>
          </a:p>
          <a:p>
            <a:pPr algn="r"/>
            <a:r>
              <a:rPr lang="ru-RU" dirty="0"/>
              <a:t>п</a:t>
            </a:r>
            <a:r>
              <a:rPr lang="ru-RU" dirty="0" smtClean="0"/>
              <a:t>гт. Октябрьское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764704"/>
            <a:ext cx="8305800" cy="18002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rPr>
              <a:t>Спасибо деду за Победу</a:t>
            </a:r>
            <a:endParaRPr lang="ru-RU" dirty="0">
              <a:solidFill>
                <a:srgbClr val="FF0000"/>
              </a:solidFill>
              <a:effectLst>
                <a:glow rad="127000">
                  <a:schemeClr val="bg1"/>
                </a:glow>
                <a:innerShdw blurRad="50800" dist="25400" dir="13500000">
                  <a:srgbClr val="000000">
                    <a:alpha val="70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9762" y="2967335"/>
            <a:ext cx="7684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ru-RU" sz="5400" b="0" cap="none" spc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Спасибо деду за Победу</a:t>
            </a:r>
            <a:endParaRPr lang="ru-RU" sz="5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21565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chemeClr val="bg1"/>
                </a:solidFill>
              </a:rPr>
              <a:t>   Все были отправлены до села </a:t>
            </a:r>
            <a:r>
              <a:rPr lang="ru-RU" b="1" i="1" dirty="0" err="1" smtClean="0">
                <a:solidFill>
                  <a:schemeClr val="bg1"/>
                </a:solidFill>
              </a:rPr>
              <a:t>Кондинское</a:t>
            </a:r>
            <a:r>
              <a:rPr lang="ru-RU" b="1" i="1" dirty="0" smtClean="0">
                <a:solidFill>
                  <a:schemeClr val="bg1"/>
                </a:solidFill>
              </a:rPr>
              <a:t> (ныне </a:t>
            </a:r>
            <a:r>
              <a:rPr lang="ru-RU" b="1" i="1" dirty="0" err="1" smtClean="0">
                <a:solidFill>
                  <a:schemeClr val="bg1"/>
                </a:solidFill>
              </a:rPr>
              <a:t>пгп.Октябрьское</a:t>
            </a:r>
            <a:r>
              <a:rPr lang="ru-RU" b="1" i="1" dirty="0" smtClean="0">
                <a:solidFill>
                  <a:schemeClr val="bg1"/>
                </a:solidFill>
              </a:rPr>
              <a:t>), а там дальше……..</a:t>
            </a:r>
            <a:endParaRPr lang="ru-RU" b="1" i="1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79917"/>
            <a:ext cx="5472608" cy="4217811"/>
          </a:xfrm>
          <a:prstGeom prst="rect">
            <a:avLst/>
          </a:prstGeom>
          <a:effectLst>
            <a:glow rad="406400">
              <a:schemeClr val="bg1"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24944"/>
            <a:ext cx="4644008" cy="3542311"/>
          </a:xfrm>
          <a:prstGeom prst="rect">
            <a:avLst/>
          </a:prstGeom>
          <a:effectLst>
            <a:glow rad="2667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300132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 октябре 1943 года пришло страшное известие,</a:t>
            </a:r>
            <a:r>
              <a:rPr lang="en-US" sz="2000" b="1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</a:t>
            </a:r>
            <a:r>
              <a:rPr lang="ru-RU" sz="2000" b="1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что  Калугин Виктор Ильич погиб  22 июля 1943 года в бою за Социалистическую Родину, верный воинской присяге проявив  геройство и мужество……………. И похоронка……</a:t>
            </a:r>
            <a:endParaRPr lang="ru-RU" sz="2000" b="1" i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 descr="C:\Users\Серега\Desktop\Рисунок (18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24000"/>
            <a:ext cx="4248472" cy="5030138"/>
          </a:xfrm>
          <a:prstGeom prst="rect">
            <a:avLst/>
          </a:prstGeom>
          <a:ln>
            <a:noFill/>
          </a:ln>
          <a:effectLst>
            <a:glow rad="203200">
              <a:schemeClr val="bg1"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4223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/>
              </a:rPr>
              <a:t>В архивном отделе Октябрьского района, сохранились исторические документы о моем прапрадедушке-это карточки учета воина-</a:t>
            </a:r>
            <a:r>
              <a:rPr lang="ru-RU" sz="2000" i="1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/>
              </a:rPr>
              <a:t>октябрьца</a:t>
            </a:r>
            <a:r>
              <a:rPr lang="ru-RU" sz="2000" i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/>
              </a:rPr>
              <a:t>,</a:t>
            </a:r>
            <a:r>
              <a:rPr lang="ru-RU" sz="2000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/>
              </a:rPr>
              <a:t/>
            </a:r>
            <a:br>
              <a:rPr lang="ru-RU" sz="2000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/>
              </a:rPr>
            </a:br>
            <a:r>
              <a:rPr lang="ru-RU" sz="2000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/>
              </a:rPr>
              <a:t>погибшего в годы Великой Отечественной войны.</a:t>
            </a:r>
            <a:endParaRPr lang="ru-RU" sz="2000" i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7984" y="1124744"/>
            <a:ext cx="4464495" cy="5832648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89601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667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233301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481138"/>
            <a:ext cx="5314950" cy="389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9572"/>
            <a:ext cx="7776864" cy="5700246"/>
          </a:xfrm>
          <a:prstGeom prst="rect">
            <a:avLst/>
          </a:prstGeom>
          <a:noFill/>
          <a:ln>
            <a:noFill/>
          </a:ln>
          <a:effectLst>
            <a:glow rad="1778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17292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Мой прапрадедушка посмертно награжден медалью «За храбрость»</a:t>
            </a:r>
            <a:endParaRPr lang="ru-RU" sz="3200" b="1" i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2" descr="C:\Users\Серега\Desktop\Рисунок (18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t="21595" r="30716" b="21086"/>
          <a:stretch/>
        </p:blipFill>
        <p:spPr bwMode="auto">
          <a:xfrm>
            <a:off x="2843808" y="1655201"/>
            <a:ext cx="3240359" cy="49447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32609951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6248400" cy="571500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64088" y="1268760"/>
            <a:ext cx="3424408" cy="409384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dirty="0" smtClean="0"/>
              <a:t> праправнук  </a:t>
            </a:r>
            <a:endParaRPr lang="en-US" sz="8000" dirty="0" smtClean="0"/>
          </a:p>
          <a:p>
            <a:pPr algn="ctr"/>
            <a:r>
              <a:rPr lang="ru-RU" sz="8000" dirty="0" smtClean="0"/>
              <a:t>Калугина Виктора  Ильича</a:t>
            </a:r>
            <a:r>
              <a:rPr lang="ru-RU" sz="8000" dirty="0"/>
              <a:t>.</a:t>
            </a:r>
            <a:r>
              <a:rPr lang="ru-RU" sz="8000" dirty="0" smtClean="0"/>
              <a:t> </a:t>
            </a:r>
          </a:p>
          <a:p>
            <a:r>
              <a:rPr lang="ru-RU" sz="8000" dirty="0"/>
              <a:t>Трудно найти семью, которую обошла бы Великая Отечественная война</a:t>
            </a:r>
            <a:r>
              <a:rPr lang="ru-RU" sz="8000" dirty="0" smtClean="0"/>
              <a:t>.</a:t>
            </a:r>
            <a:r>
              <a:rPr lang="ru-RU" sz="8000" dirty="0"/>
              <a:t> </a:t>
            </a:r>
            <a:r>
              <a:rPr lang="ru-RU" sz="8000" dirty="0" smtClean="0"/>
              <a:t>Мой прадед </a:t>
            </a:r>
            <a:r>
              <a:rPr lang="ru-RU" sz="8000" dirty="0"/>
              <a:t>тоже </a:t>
            </a:r>
            <a:r>
              <a:rPr lang="ru-RU" sz="8000" dirty="0" smtClean="0"/>
              <a:t>воевал. </a:t>
            </a:r>
            <a:r>
              <a:rPr lang="ru-RU" sz="8000" dirty="0"/>
              <a:t>Но сейчас </a:t>
            </a:r>
            <a:r>
              <a:rPr lang="ru-RU" sz="8000" dirty="0" smtClean="0"/>
              <a:t>его </a:t>
            </a:r>
            <a:r>
              <a:rPr lang="ru-RU" sz="8000" dirty="0"/>
              <a:t>нет в живых, и я уже не могу сказать </a:t>
            </a:r>
            <a:r>
              <a:rPr lang="ru-RU" sz="8000" dirty="0" smtClean="0"/>
              <a:t>ему </a:t>
            </a:r>
            <a:r>
              <a:rPr lang="ru-RU" sz="8000" dirty="0"/>
              <a:t>еще раз Спасибо за Победу.</a:t>
            </a:r>
          </a:p>
          <a:p>
            <a:r>
              <a:rPr lang="ru-RU" sz="8000" dirty="0"/>
              <a:t>Самое малое, что </a:t>
            </a:r>
            <a:r>
              <a:rPr lang="ru-RU" sz="8000" dirty="0" smtClean="0"/>
              <a:t>все мы </a:t>
            </a:r>
            <a:r>
              <a:rPr lang="ru-RU" sz="8000" dirty="0"/>
              <a:t>можем сделать – это почтить память погибших. </a:t>
            </a:r>
          </a:p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36096" y="188640"/>
            <a:ext cx="3326904" cy="1080120"/>
          </a:xfrm>
        </p:spPr>
        <p:txBody>
          <a:bodyPr>
            <a:noAutofit/>
          </a:bodyPr>
          <a:lstStyle/>
          <a:p>
            <a:pPr algn="ctr"/>
            <a:r>
              <a:rPr lang="ru-RU" sz="2800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 </a:t>
            </a:r>
            <a:r>
              <a:rPr lang="ru-RU" sz="28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br>
              <a:rPr lang="ru-RU" sz="28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8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Никита Летунов,</a:t>
            </a:r>
            <a:endParaRPr lang="ru-RU" sz="2800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 descr="E:\фото дети\Яна и Никита 1 сентября 2015 год\DCIM\101MSDCF\DSC048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/>
          <a:stretch/>
        </p:blipFill>
        <p:spPr bwMode="auto">
          <a:xfrm flipH="1">
            <a:off x="298972" y="320230"/>
            <a:ext cx="4829290" cy="5773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1081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00192" y="1600200"/>
            <a:ext cx="2808312" cy="44210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праправнучка Калугина </a:t>
            </a:r>
            <a:r>
              <a:rPr lang="ru-RU" sz="2000" b="1" dirty="0"/>
              <a:t>Виктора  Ильича </a:t>
            </a:r>
          </a:p>
          <a:p>
            <a:pPr algn="ctr"/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горжусь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своим прапрадедушкой!</a:t>
            </a:r>
            <a:r>
              <a:rPr lang="ru-RU" sz="2000" b="1" dirty="0" smtClean="0"/>
              <a:t> Он был мужественным, сильным, храбрым </a:t>
            </a:r>
            <a:r>
              <a:rPr lang="ru-RU" sz="2000" b="1" dirty="0"/>
              <a:t>и  </a:t>
            </a:r>
            <a:r>
              <a:rPr lang="ru-RU" sz="2000" b="1" dirty="0" smtClean="0"/>
              <a:t>отважным……</a:t>
            </a:r>
            <a:endParaRPr lang="ru-RU" sz="2000" b="1" dirty="0"/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16216" y="457200"/>
            <a:ext cx="262778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Я, </a:t>
            </a:r>
            <a:br>
              <a:rPr lang="ru-RU" sz="32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32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Яна </a:t>
            </a:r>
            <a:r>
              <a:rPr lang="ru-RU" sz="3200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Летунова</a:t>
            </a:r>
            <a:r>
              <a:rPr lang="ru-RU" sz="32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4" descr="E:\фото дети\Яна и Никита 1 сентября 2015 год\DCIM\101MSDCF\DSC04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3"/>
            <a:ext cx="6120680" cy="5472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79726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37063" y="457200"/>
            <a:ext cx="3688674" cy="571500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pPr algn="ctr">
              <a:buClr>
                <a:srgbClr val="F3A447"/>
              </a:buClr>
            </a:pPr>
            <a:r>
              <a:rPr lang="ru-RU" sz="2200" dirty="0">
                <a:solidFill>
                  <a:srgbClr val="FEFAC9"/>
                </a:solidFill>
              </a:rPr>
              <a:t>праправнучка Калугина Виктора  Ильича </a:t>
            </a:r>
            <a:endParaRPr lang="ru-RU" sz="2200" dirty="0" smtClean="0">
              <a:solidFill>
                <a:srgbClr val="FEFAC9"/>
              </a:solidFill>
            </a:endParaRPr>
          </a:p>
          <a:p>
            <a:pPr algn="ctr">
              <a:buClr>
                <a:srgbClr val="F3A447"/>
              </a:buClr>
            </a:pPr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тебе, </a:t>
            </a:r>
            <a:r>
              <a:rPr lang="ru-RU" sz="2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 небо чистое и за то, что мы теперь живем….</a:t>
            </a:r>
            <a:r>
              <a:rPr lang="ru-RU" sz="2200" dirty="0"/>
              <a:t> </a:t>
            </a:r>
          </a:p>
          <a:p>
            <a:pPr lvl="0" algn="ctr">
              <a:buClr>
                <a:srgbClr val="F3A447"/>
              </a:buClr>
            </a:pPr>
            <a:endParaRPr lang="ru-RU" dirty="0">
              <a:solidFill>
                <a:srgbClr val="FEFAC9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48264" y="517071"/>
            <a:ext cx="1981200" cy="1066800"/>
          </a:xfrm>
        </p:spPr>
        <p:txBody>
          <a:bodyPr>
            <a:normAutofit fontScale="90000"/>
          </a:bodyPr>
          <a:lstStyle/>
          <a:p>
            <a:r>
              <a:rPr lang="ru-RU" sz="2900" spc="0" dirty="0" smtClean="0">
                <a:ln w="18000">
                  <a:solidFill>
                    <a:srgbClr val="F3A447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Я, </a:t>
            </a:r>
            <a:r>
              <a:rPr lang="ru-RU" sz="2900" spc="0" dirty="0">
                <a:ln w="18000">
                  <a:solidFill>
                    <a:srgbClr val="F3A447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900" spc="0" dirty="0">
                <a:ln w="18000">
                  <a:solidFill>
                    <a:srgbClr val="F3A447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900" spc="0" dirty="0" err="1" smtClean="0">
                <a:ln w="18000">
                  <a:solidFill>
                    <a:srgbClr val="F3A447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ВикторияЛетунова</a:t>
            </a:r>
            <a:r>
              <a:rPr lang="ru-RU" sz="2900" spc="0" dirty="0" smtClean="0">
                <a:ln w="18000">
                  <a:solidFill>
                    <a:srgbClr val="F3A447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54933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0081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Спасибо Деду за ПОБЕДУ!!!!!!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E:\фото дети\Яна и Никита 1 сентября 2015 год\DCIM\101MSDCF\DSC047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344816" cy="56166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77800">
              <a:srgbClr val="FF0000">
                <a:alpha val="40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594466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Спасибо Деду за ПОБЕДУ!!!!!!</a:t>
            </a:r>
            <a:endParaRPr lang="ru-RU" dirty="0"/>
          </a:p>
        </p:txBody>
      </p:sp>
      <p:pic>
        <p:nvPicPr>
          <p:cNvPr id="3074" name="Picture 2" descr="E:\фото дети\МАМА ТЕЛЕФОН 2016\DCIM\.thumbnails\143221321408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92127"/>
            <a:ext cx="3222104" cy="4296139"/>
          </a:xfrm>
          <a:prstGeom prst="rect">
            <a:avLst/>
          </a:prstGeom>
          <a:noFill/>
          <a:effectLst>
            <a:glow rad="1778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дети\МАМА ТЕЛЕФОН 2016\DCIM\.thumbnails\1432213215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5" y="2780928"/>
            <a:ext cx="3840427" cy="2880320"/>
          </a:xfrm>
          <a:prstGeom prst="rect">
            <a:avLst/>
          </a:prstGeom>
          <a:noFill/>
          <a:effectLst>
            <a:glow rad="1651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фото дети\МАМА ТЕЛЕФОН 2016\DCIM\.thumbnails\14322132071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132855"/>
            <a:ext cx="2984409" cy="3855411"/>
          </a:xfrm>
          <a:prstGeom prst="rect">
            <a:avLst/>
          </a:prstGeom>
          <a:noFill/>
          <a:effectLst>
            <a:glow rad="127000">
              <a:srgbClr val="FF000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091778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717032"/>
            <a:ext cx="8305800" cy="1817428"/>
          </a:xfrm>
          <a:effectLst>
            <a:glow rad="12700">
              <a:schemeClr val="bg1"/>
            </a:glow>
          </a:effectLst>
        </p:spPr>
        <p:txBody>
          <a:bodyPr>
            <a:noAutofit/>
          </a:bodyPr>
          <a:lstStyle/>
          <a:p>
            <a:r>
              <a:rPr lang="ru-RU" sz="2400" b="1" i="1" spc="0" dirty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>
                      <a:alpha val="40000"/>
                    </a:schemeClr>
                  </a:glow>
                  <a:outerShdw dist="381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Война… Это горе, слёзы. Она постучала в каждый дом, принесла беду, затронула судьбы многих семей. Из каждой семьи ушли на фронт отцы и дети, мужья, бабушки и дедушки, братья и сёстры…. Тысячи людей испытали ужасные мучения, но они выстояли и </a:t>
            </a:r>
            <a:r>
              <a:rPr lang="ru-RU" sz="2400" b="1" i="1" spc="0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>
                      <a:alpha val="40000"/>
                    </a:schemeClr>
                  </a:glow>
                  <a:outerShdw dist="381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победили</a:t>
            </a:r>
            <a:r>
              <a:rPr lang="ru-RU" sz="2400" b="1" i="1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sx="1000" sy="1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76672"/>
            <a:ext cx="8305800" cy="2592288"/>
          </a:xfrm>
        </p:spPr>
        <p:txBody>
          <a:bodyPr>
            <a:normAutofit fontScale="90000"/>
          </a:bodyPr>
          <a:lstStyle/>
          <a:p>
            <a:r>
              <a:rPr lang="ru-RU" b="1" i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Памяти нашего прапрадедушки</a:t>
            </a:r>
            <a:br>
              <a:rPr lang="ru-RU" b="1" i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</a:br>
            <a:r>
              <a:rPr lang="ru-RU" b="1" i="1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urier New" pitchFamily="49" charset="0"/>
                <a:cs typeface="Courier New" pitchFamily="49" charset="0"/>
              </a:rPr>
              <a:t>Калугина Виктора Ильича</a:t>
            </a:r>
            <a:endParaRPr lang="ru-RU" b="1" i="1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И-vse-o-toy-vesne-Minus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49080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1307" y="692696"/>
            <a:ext cx="7702624" cy="2952328"/>
          </a:xfrm>
        </p:spPr>
        <p:txBody>
          <a:bodyPr/>
          <a:lstStyle/>
          <a:p>
            <a:pPr fontAlgn="base"/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Мы помним! Мы Гордимся!</a:t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МЫ ПОМНИМ!</a:t>
            </a:r>
            <a:br>
              <a:rPr lang="ru-RU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25000"/>
                  </a:schemeClr>
                </a:solidFill>
              </a:rPr>
              <a:t>                   </a:t>
            </a:r>
            <a:r>
              <a:rPr lang="ru-RU" dirty="0" smtClean="0">
                <a:solidFill>
                  <a:srgbClr val="414141"/>
                </a:solidFill>
                <a:effectLst/>
                <a:latin typeface="proxima-n-w01-reg"/>
              </a:rPr>
              <a:t>МЫ ГОРДИМСЯ!</a:t>
            </a: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41168"/>
            <a:ext cx="7924800" cy="1656184"/>
          </a:xfrm>
        </p:spPr>
        <p:txBody>
          <a:bodyPr>
            <a:normAutofit fontScale="62500" lnSpcReduction="20000"/>
          </a:bodyPr>
          <a:lstStyle/>
          <a:p>
            <a:r>
              <a:rPr lang="ru-RU" sz="2600" b="1" spc="-100" dirty="0" smtClean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Список  </a:t>
            </a:r>
            <a:r>
              <a:rPr lang="ru-RU" sz="2600" b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используемой </a:t>
            </a:r>
            <a:r>
              <a:rPr lang="ru-RU" sz="2600" b="1" spc="-100" dirty="0" smtClean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> литературы:</a:t>
            </a:r>
          </a:p>
          <a:p>
            <a:r>
              <a:rPr lang="ru-RU" sz="2600" b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  <a:t/>
            </a:r>
            <a:br>
              <a:rPr lang="ru-RU" sz="2600" b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  <a:ea typeface="+mj-ea"/>
                <a:cs typeface="+mj-cs"/>
              </a:rPr>
            </a:br>
            <a:r>
              <a:rPr lang="ru-RU" sz="25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 </a:t>
            </a:r>
            <a:r>
              <a:rPr lang="ru-RU" sz="26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1. Архивный отдел </a:t>
            </a:r>
            <a:r>
              <a:rPr lang="ru-RU" sz="2600" b="1" i="1" spc="-100" dirty="0" smtClean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Администрации</a:t>
            </a:r>
            <a:r>
              <a:rPr lang="ru-RU" sz="2600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414141"/>
                </a:solidFill>
                <a:latin typeface="proxima-n-w01-reg"/>
                <a:ea typeface="+mj-ea"/>
                <a:cs typeface="+mj-cs"/>
              </a:rPr>
              <a:t> </a:t>
            </a:r>
            <a:r>
              <a:rPr lang="ru-RU" sz="2600" b="1" i="1" spc="-100" dirty="0" smtClean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Октябрьского </a:t>
            </a:r>
            <a:r>
              <a:rPr lang="ru-RU" sz="26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района Ф. 60. Оп. 1. Д. 7б. Л.35., Д.5б. Л.26 об., Д.2. Л. 21</a:t>
            </a:r>
            <a:r>
              <a:rPr lang="ru-RU" sz="2600" b="1" i="1" spc="-100" dirty="0" smtClean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.; Фотофонд, оп.1, д.431</a:t>
            </a:r>
          </a:p>
          <a:p>
            <a:r>
              <a:rPr lang="ru-RU" sz="26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/>
            </a:r>
            <a:br>
              <a:rPr lang="ru-RU" sz="26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</a:br>
            <a:r>
              <a:rPr lang="ru-RU" sz="26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  <a:t>2. Фотоматериалы и  документы из личного архива семьи  Летуновых.</a:t>
            </a:r>
            <a:br>
              <a:rPr lang="ru-RU" sz="2600" b="1" i="1" spc="-100" dirty="0">
                <a:ln w="3200">
                  <a:solidFill>
                    <a:srgbClr val="444D26">
                      <a:shade val="2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071F4E"/>
                </a:solidFill>
                <a:latin typeface="proxima-n-w01-reg"/>
                <a:ea typeface="+mj-ea"/>
                <a:cs typeface="+mj-cs"/>
              </a:rPr>
            </a:br>
            <a:endParaRPr lang="ru-RU" sz="26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4394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609240"/>
            <a:ext cx="4968552" cy="5551512"/>
          </a:xfrm>
          <a:effectLst>
            <a:glow rad="127000">
              <a:schemeClr val="bg1"/>
            </a:glow>
          </a:effectLst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508104" y="1524000"/>
            <a:ext cx="3257944" cy="5334000"/>
          </a:xfrm>
        </p:spPr>
        <p:txBody>
          <a:bodyPr>
            <a:noAutofit/>
          </a:bodyPr>
          <a:lstStyle/>
          <a:p>
            <a:r>
              <a:rPr lang="ru-RU" sz="1800" b="1" i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 </a:t>
            </a:r>
            <a:r>
              <a:rPr lang="ru-RU" sz="18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Великую Отечественную </a:t>
            </a:r>
            <a:r>
              <a:rPr lang="ru-RU" sz="1800" b="1" i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войну мы слышали много раз, а про  </a:t>
            </a:r>
            <a:r>
              <a:rPr lang="ru-RU" sz="18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прапрадедушку </a:t>
            </a:r>
            <a:r>
              <a:rPr lang="ru-RU" sz="1800" b="1" i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папиной стороне мы узнали от бабушки Нины (это младшая дочка нашего прапрадедушки). Нашего прапрадеда </a:t>
            </a:r>
            <a:r>
              <a:rPr lang="ru-RU" sz="18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звали </a:t>
            </a:r>
            <a:r>
              <a:rPr lang="ru-RU" sz="1800" b="1" i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Калугин Виктор Ильич, родился он в 1904 </a:t>
            </a:r>
            <a:r>
              <a:rPr lang="ru-RU" sz="18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r>
              <a:rPr lang="ru-RU" sz="1800" b="1" i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6136" y="260648"/>
            <a:ext cx="2966864" cy="1080120"/>
          </a:xfrm>
          <a:effectLst>
            <a:glow rad="127000">
              <a:schemeClr val="bg1"/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24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596900">
                    <a:schemeClr val="bg1">
                      <a:alpha val="40000"/>
                    </a:schemeClr>
                  </a:glow>
                </a:effectLst>
              </a:rPr>
              <a:t>Калугин</a:t>
            </a:r>
            <a:br>
              <a:rPr lang="ru-RU" sz="24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5969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2400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596900">
                    <a:schemeClr val="bg1">
                      <a:alpha val="40000"/>
                    </a:schemeClr>
                  </a:glow>
                </a:effectLst>
              </a:rPr>
              <a:t> Виктор  Ильич</a:t>
            </a:r>
            <a:endParaRPr lang="ru-RU" sz="2400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5969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2" descr="C:\Users\Серега\Desktop\Рисунок (18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t="21595" r="30716" b="21086"/>
          <a:stretch/>
        </p:blipFill>
        <p:spPr bwMode="auto">
          <a:xfrm>
            <a:off x="1259632" y="681248"/>
            <a:ext cx="3456384" cy="5479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27000">
              <a:schemeClr val="bg2"/>
            </a:glow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315845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5770984" cy="555151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372200" y="1196752"/>
            <a:ext cx="2393848" cy="5661248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ln w="50800"/>
                <a:solidFill>
                  <a:schemeClr val="bg1">
                    <a:shade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сентябре 1941 года, он был призван на войну, тогда у него уже было шесть детей- это Капа (папина бабушка), Анна, Лена, Шура, Алексей, Нина.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2400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8" y="1196752"/>
            <a:ext cx="5162230" cy="4536504"/>
          </a:xfrm>
          <a:prstGeom prst="rect">
            <a:avLst/>
          </a:prstGeom>
          <a:noFill/>
          <a:ln>
            <a:noFill/>
          </a:ln>
          <a:effectLst>
            <a:glow rad="4445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68268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99754" y="907598"/>
            <a:ext cx="4163292" cy="4977718"/>
          </a:xfrm>
          <a:prstGeom prst="rect">
            <a:avLst/>
          </a:prstGeom>
          <a:effectLst>
            <a:glow rad="495300">
              <a:schemeClr val="bg1">
                <a:alpha val="40000"/>
              </a:scheme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156176" y="2076872"/>
            <a:ext cx="2606824" cy="394441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Воевал наш прапрадедушка в звании сержанта.</a:t>
            </a:r>
            <a:endParaRPr lang="ru-RU" sz="2000" b="1" i="1" dirty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2400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979203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368152"/>
          </a:xfrm>
        </p:spPr>
        <p:txBody>
          <a:bodyPr>
            <a:normAutofit/>
          </a:bodyPr>
          <a:lstStyle/>
          <a:p>
            <a:pPr algn="ctr"/>
            <a:r>
              <a:rPr lang="ru-RU" sz="2400" i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/>
              </a:rPr>
              <a:t>Похоронен наш прапрадедушка в селе Богородничное Донецкой области в Братской могиле</a:t>
            </a:r>
            <a:endParaRPr lang="ru-RU" sz="2400" i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/>
            </a:endParaRPr>
          </a:p>
        </p:txBody>
      </p:sp>
      <p:pic>
        <p:nvPicPr>
          <p:cNvPr id="9218" name="Picture 2" descr="C:\Users\Серега\Desktop\Рисунок (18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5"/>
            <a:ext cx="5832648" cy="446449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41522447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152400"/>
            <a:ext cx="3384376" cy="5868888"/>
          </a:xfrm>
        </p:spPr>
        <p:txBody>
          <a:bodyPr>
            <a:normAutofit/>
          </a:bodyPr>
          <a:lstStyle/>
          <a:p>
            <a:pPr algn="ctr"/>
            <a:r>
              <a:rPr lang="ru-RU" sz="2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/>
              </a:rPr>
              <a:t>Бабушка Капа и бабушка Лена</a:t>
            </a:r>
            <a:br>
              <a:rPr lang="ru-RU" sz="2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/>
              </a:rPr>
            </a:br>
            <a:r>
              <a:rPr lang="ru-RU" sz="24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/>
              </a:rPr>
              <a:t>на могиле своего отца, нашего прапрадедушки в селе Богородичное</a:t>
            </a:r>
            <a:r>
              <a:rPr lang="ru-RU" sz="32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</a:rPr>
              <a:t/>
            </a:r>
            <a:br>
              <a:rPr lang="ru-RU" sz="32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</a:rPr>
            </a:br>
            <a:r>
              <a:rPr lang="ru-RU" sz="32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</a:rPr>
              <a:t/>
            </a:r>
            <a:br>
              <a:rPr lang="ru-RU" sz="3200" b="1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</a:rPr>
            </a:br>
            <a:r>
              <a:rPr lang="ru-RU" sz="32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</a:rPr>
              <a:t/>
            </a:r>
            <a:br>
              <a:rPr lang="ru-RU" sz="32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/>
              </a:rPr>
            </a:br>
            <a:endParaRPr lang="ru-RU" sz="3200" b="1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3966"/>
            <a:ext cx="4536504" cy="6014710"/>
          </a:xfrm>
          <a:prstGeom prst="rect">
            <a:avLst/>
          </a:prstGeom>
          <a:noFill/>
          <a:ln>
            <a:noFill/>
          </a:ln>
          <a:effectLst>
            <a:glow rad="2667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660963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80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4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До войны мои прапрабабушка и прапрадедушка жили в Свердловской области. В  30-е годы были раскулачены и сосланы в Сибирь со всеми детьми. Жили в Малом Атлыме и работали на рыбозаводе. Оттуда  его и забрали на эту страшную войну……..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2893450" cy="4581294"/>
          </a:xfrm>
          <a:prstGeom prst="rect">
            <a:avLst/>
          </a:prstGeom>
          <a:ln>
            <a:noFill/>
          </a:ln>
          <a:effectLst>
            <a:glow rad="2032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18" y="1844824"/>
            <a:ext cx="3128451" cy="4613294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500263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8445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600" i="1" dirty="0">
                <a:solidFill>
                  <a:schemeClr val="bg2"/>
                </a:solidFill>
              </a:rPr>
              <a:t> </a:t>
            </a:r>
            <a:r>
              <a:rPr lang="ru-RU" sz="2600" i="1" dirty="0" smtClean="0">
                <a:solidFill>
                  <a:schemeClr val="bg2"/>
                </a:solidFill>
              </a:rPr>
              <a:t>  </a:t>
            </a:r>
            <a:r>
              <a:rPr lang="ru-RU" sz="2600" b="1" i="1" dirty="0">
                <a:solidFill>
                  <a:schemeClr val="bg1"/>
                </a:solidFill>
              </a:rPr>
              <a:t>По воспоминаниям бабушки Нины </a:t>
            </a:r>
            <a:r>
              <a:rPr lang="ru-RU" sz="2600" b="1" i="1" dirty="0" smtClean="0">
                <a:solidFill>
                  <a:schemeClr val="bg1"/>
                </a:solidFill>
              </a:rPr>
              <a:t>                                                 (</a:t>
            </a:r>
            <a:r>
              <a:rPr lang="ru-RU" sz="2600" b="1" i="1" dirty="0">
                <a:solidFill>
                  <a:schemeClr val="bg1"/>
                </a:solidFill>
              </a:rPr>
              <a:t>она сейчас живет в городе Тюмени), приехал большой </a:t>
            </a:r>
            <a:br>
              <a:rPr lang="ru-RU" sz="2600" b="1" i="1" dirty="0">
                <a:solidFill>
                  <a:schemeClr val="bg1"/>
                </a:solidFill>
              </a:rPr>
            </a:br>
            <a:r>
              <a:rPr lang="ru-RU" sz="2600" b="1" i="1" dirty="0">
                <a:solidFill>
                  <a:schemeClr val="bg1"/>
                </a:solidFill>
              </a:rPr>
              <a:t>теплоход под названием «Гром». </a:t>
            </a:r>
            <a:r>
              <a:rPr lang="ru-RU" sz="2600" b="1" i="1" dirty="0" smtClean="0">
                <a:solidFill>
                  <a:schemeClr val="bg1"/>
                </a:solidFill>
              </a:rPr>
              <a:t> Грузили </a:t>
            </a:r>
            <a:r>
              <a:rPr lang="ru-RU" sz="2600" b="1" i="1" dirty="0">
                <a:solidFill>
                  <a:schemeClr val="bg1"/>
                </a:solidFill>
              </a:rPr>
              <a:t>много-много мужчин, а также много лошадей, ими был забит весь трюм теплохода. Женщины на берегу горько рыдали и махали платочками в след </a:t>
            </a:r>
            <a:r>
              <a:rPr lang="ru-RU" sz="2600" b="1" i="1" dirty="0" smtClean="0">
                <a:solidFill>
                  <a:schemeClr val="bg1"/>
                </a:solidFill>
              </a:rPr>
              <a:t> </a:t>
            </a:r>
            <a:r>
              <a:rPr lang="ru-RU" sz="2600" b="1" i="1" dirty="0">
                <a:solidFill>
                  <a:schemeClr val="bg1"/>
                </a:solidFill>
              </a:rPr>
              <a:t>уплывающего судна.</a:t>
            </a:r>
            <a:br>
              <a:rPr lang="ru-RU" sz="2600" b="1" i="1" dirty="0">
                <a:solidFill>
                  <a:schemeClr val="bg1"/>
                </a:solidFill>
              </a:rPr>
            </a:br>
            <a:endParaRPr lang="ru-RU" sz="2600" b="1" i="1" dirty="0">
              <a:solidFill>
                <a:schemeClr val="bg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7632848" cy="3240360"/>
          </a:xfrm>
          <a:effectLst>
            <a:glow rad="4191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9931253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554</TotalTime>
  <Words>423</Words>
  <Application>Microsoft Office PowerPoint</Application>
  <PresentationFormat>Экран (4:3)</PresentationFormat>
  <Paragraphs>39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Constantia</vt:lpstr>
      <vt:lpstr>Courier New</vt:lpstr>
      <vt:lpstr>proxima-n-w01-reg</vt:lpstr>
      <vt:lpstr>Times New Roman</vt:lpstr>
      <vt:lpstr>Wingdings 2</vt:lpstr>
      <vt:lpstr>Бумажная</vt:lpstr>
      <vt:lpstr>Спасибо деду за Победу</vt:lpstr>
      <vt:lpstr>Памяти нашего прапрадедушки Калугина Виктора Ильича</vt:lpstr>
      <vt:lpstr>Калугин  Виктор  Ильич</vt:lpstr>
      <vt:lpstr>Презентация PowerPoint</vt:lpstr>
      <vt:lpstr>Презентация PowerPoint</vt:lpstr>
      <vt:lpstr>Похоронен наш прапрадедушка в селе Богородничное Донецкой области в Братской могиле</vt:lpstr>
      <vt:lpstr>Бабушка Капа и бабушка Лена на могиле своего отца, нашего прапрадедушки в селе Богородичное   </vt:lpstr>
      <vt:lpstr>До войны мои прапрабабушка и прапрадедушка жили в Свердловской области. В  30-е годы были раскулачены и сосланы в Сибирь со всеми детьми. Жили в Малом Атлыме и работали на рыбозаводе. Оттуда  его и забрали на эту страшную войну……..</vt:lpstr>
      <vt:lpstr>   По воспоминаниям бабушки Нины                                                  (она сейчас живет в городе Тюмени), приехал большой  теплоход под названием «Гром».  Грузили много-много мужчин, а также много лошадей, ими был забит весь трюм теплохода. Женщины на берегу горько рыдали и махали платочками в след  уплывающего судна. </vt:lpstr>
      <vt:lpstr>Презентация PowerPoint</vt:lpstr>
      <vt:lpstr>В  октябре 1943 года пришло страшное известие,                        что  Калугин Виктор Ильич погиб  22 июля 1943 года в бою за Социалистическую Родину, верный воинской присяге проявив  геройство и мужество……………. И похоронка……</vt:lpstr>
      <vt:lpstr>В архивном отделе Октябрьского района, сохранились исторические документы о моем прапрадедушке-это карточки учета воина-октябрьца, погибшего в годы Великой Отечественной войны.</vt:lpstr>
      <vt:lpstr>Презентация PowerPoint</vt:lpstr>
      <vt:lpstr>Мой прапрадедушка посмертно награжден медалью «За храбрость»</vt:lpstr>
      <vt:lpstr>Я , Никита Летунов,</vt:lpstr>
      <vt:lpstr>Я,  Яна Летунова,</vt:lpstr>
      <vt:lpstr>         Я,  ВикторияЛетунова,</vt:lpstr>
      <vt:lpstr>Спасибо Деду за ПОБЕДУ!!!!!!</vt:lpstr>
      <vt:lpstr>Спасибо Деду за ПОБЕДУ!!!!!!</vt:lpstr>
      <vt:lpstr>Мы помним! Мы Гордимся!          МЫ ПОМНИМ!                     МЫ ГОРДИМСЯ!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Серега</dc:creator>
  <cp:lastModifiedBy>User</cp:lastModifiedBy>
  <cp:revision>54</cp:revision>
  <dcterms:created xsi:type="dcterms:W3CDTF">2016-04-17T09:48:28Z</dcterms:created>
  <dcterms:modified xsi:type="dcterms:W3CDTF">2020-05-07T10:25:24Z</dcterms:modified>
</cp:coreProperties>
</file>